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7" r:id="rId2"/>
    <p:sldId id="289" r:id="rId3"/>
    <p:sldId id="290" r:id="rId4"/>
    <p:sldId id="291" r:id="rId5"/>
    <p:sldId id="292" r:id="rId6"/>
    <p:sldId id="301" r:id="rId7"/>
    <p:sldId id="302" r:id="rId8"/>
    <p:sldId id="303" r:id="rId9"/>
    <p:sldId id="304" r:id="rId10"/>
    <p:sldId id="288" r:id="rId11"/>
  </p:sldIdLst>
  <p:sldSz cx="21599525" cy="32399288"/>
  <p:notesSz cx="6858000" cy="9144000"/>
  <p:defaultTextStyle>
    <a:defPPr>
      <a:defRPr lang="zh-CN"/>
    </a:defPPr>
    <a:lvl1pPr marL="0" algn="l" defTabSz="2448936" rtl="0" eaLnBrk="1" latinLnBrk="0" hangingPunct="1">
      <a:defRPr sz="4821" kern="1200">
        <a:solidFill>
          <a:schemeClr val="tx1"/>
        </a:solidFill>
        <a:latin typeface="+mn-lt"/>
        <a:ea typeface="+mn-ea"/>
        <a:cs typeface="+mn-cs"/>
      </a:defRPr>
    </a:lvl1pPr>
    <a:lvl2pPr marL="1224468" algn="l" defTabSz="2448936" rtl="0" eaLnBrk="1" latinLnBrk="0" hangingPunct="1">
      <a:defRPr sz="4821" kern="1200">
        <a:solidFill>
          <a:schemeClr val="tx1"/>
        </a:solidFill>
        <a:latin typeface="+mn-lt"/>
        <a:ea typeface="+mn-ea"/>
        <a:cs typeface="+mn-cs"/>
      </a:defRPr>
    </a:lvl2pPr>
    <a:lvl3pPr marL="2448936" algn="l" defTabSz="2448936" rtl="0" eaLnBrk="1" latinLnBrk="0" hangingPunct="1">
      <a:defRPr sz="4821" kern="1200">
        <a:solidFill>
          <a:schemeClr val="tx1"/>
        </a:solidFill>
        <a:latin typeface="+mn-lt"/>
        <a:ea typeface="+mn-ea"/>
        <a:cs typeface="+mn-cs"/>
      </a:defRPr>
    </a:lvl3pPr>
    <a:lvl4pPr marL="3673405" algn="l" defTabSz="2448936" rtl="0" eaLnBrk="1" latinLnBrk="0" hangingPunct="1">
      <a:defRPr sz="4821" kern="1200">
        <a:solidFill>
          <a:schemeClr val="tx1"/>
        </a:solidFill>
        <a:latin typeface="+mn-lt"/>
        <a:ea typeface="+mn-ea"/>
        <a:cs typeface="+mn-cs"/>
      </a:defRPr>
    </a:lvl4pPr>
    <a:lvl5pPr marL="4897873" algn="l" defTabSz="2448936" rtl="0" eaLnBrk="1" latinLnBrk="0" hangingPunct="1">
      <a:defRPr sz="4821" kern="1200">
        <a:solidFill>
          <a:schemeClr val="tx1"/>
        </a:solidFill>
        <a:latin typeface="+mn-lt"/>
        <a:ea typeface="+mn-ea"/>
        <a:cs typeface="+mn-cs"/>
      </a:defRPr>
    </a:lvl5pPr>
    <a:lvl6pPr marL="6122341" algn="l" defTabSz="2448936" rtl="0" eaLnBrk="1" latinLnBrk="0" hangingPunct="1">
      <a:defRPr sz="4821" kern="1200">
        <a:solidFill>
          <a:schemeClr val="tx1"/>
        </a:solidFill>
        <a:latin typeface="+mn-lt"/>
        <a:ea typeface="+mn-ea"/>
        <a:cs typeface="+mn-cs"/>
      </a:defRPr>
    </a:lvl6pPr>
    <a:lvl7pPr marL="7346809" algn="l" defTabSz="2448936" rtl="0" eaLnBrk="1" latinLnBrk="0" hangingPunct="1">
      <a:defRPr sz="4821" kern="1200">
        <a:solidFill>
          <a:schemeClr val="tx1"/>
        </a:solidFill>
        <a:latin typeface="+mn-lt"/>
        <a:ea typeface="+mn-ea"/>
        <a:cs typeface="+mn-cs"/>
      </a:defRPr>
    </a:lvl7pPr>
    <a:lvl8pPr marL="8571278" algn="l" defTabSz="2448936" rtl="0" eaLnBrk="1" latinLnBrk="0" hangingPunct="1">
      <a:defRPr sz="4821" kern="1200">
        <a:solidFill>
          <a:schemeClr val="tx1"/>
        </a:solidFill>
        <a:latin typeface="+mn-lt"/>
        <a:ea typeface="+mn-ea"/>
        <a:cs typeface="+mn-cs"/>
      </a:defRPr>
    </a:lvl8pPr>
    <a:lvl9pPr marL="9795746" algn="l" defTabSz="2448936" rtl="0" eaLnBrk="1" latinLnBrk="0" hangingPunct="1">
      <a:defRPr sz="482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0" autoAdjust="0"/>
    <p:restoredTop sz="94118" autoAdjust="0"/>
  </p:normalViewPr>
  <p:slideViewPr>
    <p:cSldViewPr snapToGrid="0">
      <p:cViewPr varScale="1">
        <p:scale>
          <a:sx n="24" d="100"/>
          <a:sy n="24" d="100"/>
        </p:scale>
        <p:origin x="3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5302388"/>
            <a:ext cx="18359596" cy="11279752"/>
          </a:xfrm>
        </p:spPr>
        <p:txBody>
          <a:bodyPr anchor="b"/>
          <a:lstStyle>
            <a:lvl1pPr algn="ctr">
              <a:defRPr sz="1417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7017126"/>
            <a:ext cx="16199644" cy="7822327"/>
          </a:xfrm>
        </p:spPr>
        <p:txBody>
          <a:bodyPr/>
          <a:lstStyle>
            <a:lvl1pPr marL="0" indent="0" algn="ctr">
              <a:buNone/>
              <a:defRPr sz="5670"/>
            </a:lvl1pPr>
            <a:lvl2pPr marL="1080052" indent="0" algn="ctr">
              <a:buNone/>
              <a:defRPr sz="4724"/>
            </a:lvl2pPr>
            <a:lvl3pPr marL="2160104" indent="0" algn="ctr">
              <a:buNone/>
              <a:defRPr sz="4252"/>
            </a:lvl3pPr>
            <a:lvl4pPr marL="3240156" indent="0" algn="ctr">
              <a:buNone/>
              <a:defRPr sz="3780"/>
            </a:lvl4pPr>
            <a:lvl5pPr marL="4320207" indent="0" algn="ctr">
              <a:buNone/>
              <a:defRPr sz="3780"/>
            </a:lvl5pPr>
            <a:lvl6pPr marL="5400259" indent="0" algn="ctr">
              <a:buNone/>
              <a:defRPr sz="3780"/>
            </a:lvl6pPr>
            <a:lvl7pPr marL="6480311" indent="0" algn="ctr">
              <a:buNone/>
              <a:defRPr sz="3780"/>
            </a:lvl7pPr>
            <a:lvl8pPr marL="7560363" indent="0" algn="ctr">
              <a:buNone/>
              <a:defRPr sz="3780"/>
            </a:lvl8pPr>
            <a:lvl9pPr marL="8640415" indent="0" algn="ctr">
              <a:buNone/>
              <a:defRPr sz="378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ACB-BA78-4AA9-8D8E-B6D596A8C13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5F10-5A00-4AD6-9D40-F78BD807F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51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ACB-BA78-4AA9-8D8E-B6D596A8C13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5F10-5A00-4AD6-9D40-F78BD807F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62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724963"/>
            <a:ext cx="4657398" cy="274569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9" y="1724963"/>
            <a:ext cx="13702199" cy="274569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ACB-BA78-4AA9-8D8E-B6D596A8C13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5F10-5A00-4AD6-9D40-F78BD807F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309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ACB-BA78-4AA9-8D8E-B6D596A8C13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5F10-5A00-4AD6-9D40-F78BD807F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06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8077334"/>
            <a:ext cx="18629590" cy="13477200"/>
          </a:xfrm>
        </p:spPr>
        <p:txBody>
          <a:bodyPr anchor="b"/>
          <a:lstStyle>
            <a:lvl1pPr>
              <a:defRPr sz="14174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21682033"/>
            <a:ext cx="18629590" cy="7087343"/>
          </a:xfrm>
        </p:spPr>
        <p:txBody>
          <a:bodyPr/>
          <a:lstStyle>
            <a:lvl1pPr marL="0" indent="0">
              <a:buNone/>
              <a:defRPr sz="5670">
                <a:solidFill>
                  <a:schemeClr val="tx1"/>
                </a:solidFill>
              </a:defRPr>
            </a:lvl1pPr>
            <a:lvl2pPr marL="1080052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60104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40156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2020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40025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8031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6036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4041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ACB-BA78-4AA9-8D8E-B6D596A8C13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5F10-5A00-4AD6-9D40-F78BD807F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59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8624808"/>
            <a:ext cx="9179798" cy="2055705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8624808"/>
            <a:ext cx="9179798" cy="2055705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ACB-BA78-4AA9-8D8E-B6D596A8C13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5F10-5A00-4AD6-9D40-F78BD807F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25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724971"/>
            <a:ext cx="18629590" cy="6262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7942329"/>
            <a:ext cx="9137610" cy="3892414"/>
          </a:xfrm>
        </p:spPr>
        <p:txBody>
          <a:bodyPr anchor="b"/>
          <a:lstStyle>
            <a:lvl1pPr marL="0" indent="0">
              <a:buNone/>
              <a:defRPr sz="5670" b="1"/>
            </a:lvl1pPr>
            <a:lvl2pPr marL="1080052" indent="0">
              <a:buNone/>
              <a:defRPr sz="4724" b="1"/>
            </a:lvl2pPr>
            <a:lvl3pPr marL="2160104" indent="0">
              <a:buNone/>
              <a:defRPr sz="4252" b="1"/>
            </a:lvl3pPr>
            <a:lvl4pPr marL="3240156" indent="0">
              <a:buNone/>
              <a:defRPr sz="3780" b="1"/>
            </a:lvl4pPr>
            <a:lvl5pPr marL="4320207" indent="0">
              <a:buNone/>
              <a:defRPr sz="3780" b="1"/>
            </a:lvl5pPr>
            <a:lvl6pPr marL="5400259" indent="0">
              <a:buNone/>
              <a:defRPr sz="3780" b="1"/>
            </a:lvl6pPr>
            <a:lvl7pPr marL="6480311" indent="0">
              <a:buNone/>
              <a:defRPr sz="3780" b="1"/>
            </a:lvl7pPr>
            <a:lvl8pPr marL="7560363" indent="0">
              <a:buNone/>
              <a:defRPr sz="3780" b="1"/>
            </a:lvl8pPr>
            <a:lvl9pPr marL="8640415" indent="0">
              <a:buNone/>
              <a:defRPr sz="37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11834743"/>
            <a:ext cx="9137610" cy="1740712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2" y="7942329"/>
            <a:ext cx="9182611" cy="3892414"/>
          </a:xfrm>
        </p:spPr>
        <p:txBody>
          <a:bodyPr anchor="b"/>
          <a:lstStyle>
            <a:lvl1pPr marL="0" indent="0">
              <a:buNone/>
              <a:defRPr sz="5670" b="1"/>
            </a:lvl1pPr>
            <a:lvl2pPr marL="1080052" indent="0">
              <a:buNone/>
              <a:defRPr sz="4724" b="1"/>
            </a:lvl2pPr>
            <a:lvl3pPr marL="2160104" indent="0">
              <a:buNone/>
              <a:defRPr sz="4252" b="1"/>
            </a:lvl3pPr>
            <a:lvl4pPr marL="3240156" indent="0">
              <a:buNone/>
              <a:defRPr sz="3780" b="1"/>
            </a:lvl4pPr>
            <a:lvl5pPr marL="4320207" indent="0">
              <a:buNone/>
              <a:defRPr sz="3780" b="1"/>
            </a:lvl5pPr>
            <a:lvl6pPr marL="5400259" indent="0">
              <a:buNone/>
              <a:defRPr sz="3780" b="1"/>
            </a:lvl6pPr>
            <a:lvl7pPr marL="6480311" indent="0">
              <a:buNone/>
              <a:defRPr sz="3780" b="1"/>
            </a:lvl7pPr>
            <a:lvl8pPr marL="7560363" indent="0">
              <a:buNone/>
              <a:defRPr sz="3780" b="1"/>
            </a:lvl8pPr>
            <a:lvl9pPr marL="8640415" indent="0">
              <a:buNone/>
              <a:defRPr sz="378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2" y="11834743"/>
            <a:ext cx="9182611" cy="1740712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ACB-BA78-4AA9-8D8E-B6D596A8C13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5F10-5A00-4AD6-9D40-F78BD807F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265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ACB-BA78-4AA9-8D8E-B6D596A8C13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5F10-5A00-4AD6-9D40-F78BD807F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457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ACB-BA78-4AA9-8D8E-B6D596A8C13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5F10-5A00-4AD6-9D40-F78BD807F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04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159952"/>
            <a:ext cx="6966409" cy="7559835"/>
          </a:xfrm>
        </p:spPr>
        <p:txBody>
          <a:bodyPr anchor="b"/>
          <a:lstStyle>
            <a:lvl1pPr>
              <a:defRPr sz="756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4664907"/>
            <a:ext cx="10934760" cy="23024492"/>
          </a:xfrm>
        </p:spPr>
        <p:txBody>
          <a:bodyPr/>
          <a:lstStyle>
            <a:lvl1pPr>
              <a:defRPr sz="7560"/>
            </a:lvl1pPr>
            <a:lvl2pPr>
              <a:defRPr sz="6615"/>
            </a:lvl2pPr>
            <a:lvl3pPr>
              <a:defRPr sz="5670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719784"/>
            <a:ext cx="6966409" cy="18007108"/>
          </a:xfrm>
        </p:spPr>
        <p:txBody>
          <a:bodyPr/>
          <a:lstStyle>
            <a:lvl1pPr marL="0" indent="0">
              <a:buNone/>
              <a:defRPr sz="3780"/>
            </a:lvl1pPr>
            <a:lvl2pPr marL="1080052" indent="0">
              <a:buNone/>
              <a:defRPr sz="3307"/>
            </a:lvl2pPr>
            <a:lvl3pPr marL="2160104" indent="0">
              <a:buNone/>
              <a:defRPr sz="2835"/>
            </a:lvl3pPr>
            <a:lvl4pPr marL="3240156" indent="0">
              <a:buNone/>
              <a:defRPr sz="2362"/>
            </a:lvl4pPr>
            <a:lvl5pPr marL="4320207" indent="0">
              <a:buNone/>
              <a:defRPr sz="2362"/>
            </a:lvl5pPr>
            <a:lvl6pPr marL="5400259" indent="0">
              <a:buNone/>
              <a:defRPr sz="2362"/>
            </a:lvl6pPr>
            <a:lvl7pPr marL="6480311" indent="0">
              <a:buNone/>
              <a:defRPr sz="2362"/>
            </a:lvl7pPr>
            <a:lvl8pPr marL="7560363" indent="0">
              <a:buNone/>
              <a:defRPr sz="2362"/>
            </a:lvl8pPr>
            <a:lvl9pPr marL="8640415" indent="0">
              <a:buNone/>
              <a:defRPr sz="236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ACB-BA78-4AA9-8D8E-B6D596A8C13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5F10-5A00-4AD6-9D40-F78BD807F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2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2159952"/>
            <a:ext cx="6966409" cy="7559835"/>
          </a:xfrm>
        </p:spPr>
        <p:txBody>
          <a:bodyPr anchor="b"/>
          <a:lstStyle>
            <a:lvl1pPr>
              <a:defRPr sz="756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4664907"/>
            <a:ext cx="10934760" cy="23024492"/>
          </a:xfrm>
        </p:spPr>
        <p:txBody>
          <a:bodyPr anchor="t"/>
          <a:lstStyle>
            <a:lvl1pPr marL="0" indent="0">
              <a:buNone/>
              <a:defRPr sz="7560"/>
            </a:lvl1pPr>
            <a:lvl2pPr marL="1080052" indent="0">
              <a:buNone/>
              <a:defRPr sz="6615"/>
            </a:lvl2pPr>
            <a:lvl3pPr marL="2160104" indent="0">
              <a:buNone/>
              <a:defRPr sz="5670"/>
            </a:lvl3pPr>
            <a:lvl4pPr marL="3240156" indent="0">
              <a:buNone/>
              <a:defRPr sz="4724"/>
            </a:lvl4pPr>
            <a:lvl5pPr marL="4320207" indent="0">
              <a:buNone/>
              <a:defRPr sz="4724"/>
            </a:lvl5pPr>
            <a:lvl6pPr marL="5400259" indent="0">
              <a:buNone/>
              <a:defRPr sz="4724"/>
            </a:lvl6pPr>
            <a:lvl7pPr marL="6480311" indent="0">
              <a:buNone/>
              <a:defRPr sz="4724"/>
            </a:lvl7pPr>
            <a:lvl8pPr marL="7560363" indent="0">
              <a:buNone/>
              <a:defRPr sz="4724"/>
            </a:lvl8pPr>
            <a:lvl9pPr marL="8640415" indent="0">
              <a:buNone/>
              <a:defRPr sz="4724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9719784"/>
            <a:ext cx="6966409" cy="18007108"/>
          </a:xfrm>
        </p:spPr>
        <p:txBody>
          <a:bodyPr/>
          <a:lstStyle>
            <a:lvl1pPr marL="0" indent="0">
              <a:buNone/>
              <a:defRPr sz="3780"/>
            </a:lvl1pPr>
            <a:lvl2pPr marL="1080052" indent="0">
              <a:buNone/>
              <a:defRPr sz="3307"/>
            </a:lvl2pPr>
            <a:lvl3pPr marL="2160104" indent="0">
              <a:buNone/>
              <a:defRPr sz="2835"/>
            </a:lvl3pPr>
            <a:lvl4pPr marL="3240156" indent="0">
              <a:buNone/>
              <a:defRPr sz="2362"/>
            </a:lvl4pPr>
            <a:lvl5pPr marL="4320207" indent="0">
              <a:buNone/>
              <a:defRPr sz="2362"/>
            </a:lvl5pPr>
            <a:lvl6pPr marL="5400259" indent="0">
              <a:buNone/>
              <a:defRPr sz="2362"/>
            </a:lvl6pPr>
            <a:lvl7pPr marL="6480311" indent="0">
              <a:buNone/>
              <a:defRPr sz="2362"/>
            </a:lvl7pPr>
            <a:lvl8pPr marL="7560363" indent="0">
              <a:buNone/>
              <a:defRPr sz="2362"/>
            </a:lvl8pPr>
            <a:lvl9pPr marL="8640415" indent="0">
              <a:buNone/>
              <a:defRPr sz="236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6CACB-BA78-4AA9-8D8E-B6D596A8C13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5F10-5A00-4AD6-9D40-F78BD807F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98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724971"/>
            <a:ext cx="18629590" cy="6262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8624808"/>
            <a:ext cx="18629590" cy="20557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8" y="30029351"/>
            <a:ext cx="4859893" cy="1724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6CACB-BA78-4AA9-8D8E-B6D596A8C13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30029351"/>
            <a:ext cx="7289840" cy="1724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6" y="30029351"/>
            <a:ext cx="4859893" cy="1724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45F10-5A00-4AD6-9D40-F78BD807F6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2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2160104" rtl="0" eaLnBrk="1" latinLnBrk="0" hangingPunct="1">
        <a:lnSpc>
          <a:spcPct val="90000"/>
        </a:lnSpc>
        <a:spcBef>
          <a:spcPct val="0"/>
        </a:spcBef>
        <a:buNone/>
        <a:defRPr sz="103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0026" indent="-540026" algn="l" defTabSz="2160104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5" kern="1200">
          <a:solidFill>
            <a:schemeClr val="tx1"/>
          </a:solidFill>
          <a:latin typeface="+mn-lt"/>
          <a:ea typeface="+mn-ea"/>
          <a:cs typeface="+mn-cs"/>
        </a:defRPr>
      </a:lvl1pPr>
      <a:lvl2pPr marL="1620078" indent="-540026" algn="l" defTabSz="2160104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2pPr>
      <a:lvl3pPr marL="2700130" indent="-540026" algn="l" defTabSz="2160104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80181" indent="-540026" algn="l" defTabSz="2160104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60233" indent="-540026" algn="l" defTabSz="2160104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40285" indent="-540026" algn="l" defTabSz="2160104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20337" indent="-540026" algn="l" defTabSz="2160104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100389" indent="-540026" algn="l" defTabSz="2160104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80441" indent="-540026" algn="l" defTabSz="2160104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0104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80052" algn="l" defTabSz="2160104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60104" algn="l" defTabSz="2160104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40156" algn="l" defTabSz="2160104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20207" algn="l" defTabSz="2160104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400259" algn="l" defTabSz="2160104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80311" algn="l" defTabSz="2160104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60363" algn="l" defTabSz="2160104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40415" algn="l" defTabSz="2160104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5.png"/><Relationship Id="rId7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D9567AE-6891-1AFB-EA9D-710B33088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69" y="22298429"/>
            <a:ext cx="9598131" cy="806669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2270659" y="12986786"/>
            <a:ext cx="8641862" cy="8640000"/>
            <a:chOff x="7812143" y="12582652"/>
            <a:chExt cx="8641862" cy="8640000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8" t="6685" r="445" b="3513"/>
            <a:stretch/>
          </p:blipFill>
          <p:spPr>
            <a:xfrm>
              <a:off x="7812143" y="12582652"/>
              <a:ext cx="8641862" cy="8640000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10044878" y="12613385"/>
              <a:ext cx="6409127" cy="769441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4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我是黑无常，灰花纹鹅膏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12669" y="13019784"/>
            <a:ext cx="7528443" cy="8640000"/>
            <a:chOff x="-109992" y="12572290"/>
            <a:chExt cx="7528443" cy="8640000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31" t="4625" r="19252"/>
            <a:stretch/>
          </p:blipFill>
          <p:spPr>
            <a:xfrm>
              <a:off x="-109992" y="12572290"/>
              <a:ext cx="7528443" cy="8640000"/>
            </a:xfrm>
            <a:prstGeom prst="rect">
              <a:avLst/>
            </a:prstGeom>
          </p:spPr>
        </p:pic>
        <p:sp>
          <p:nvSpPr>
            <p:cNvPr id="53" name="文本框 52"/>
            <p:cNvSpPr txBox="1"/>
            <p:nvPr/>
          </p:nvSpPr>
          <p:spPr>
            <a:xfrm>
              <a:off x="1544726" y="20396530"/>
              <a:ext cx="5843267" cy="769441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4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我是白无常，裂皮鹅膏</a:t>
              </a:r>
            </a:p>
          </p:txBody>
        </p:sp>
      </p:grp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49275" y="2281223"/>
            <a:ext cx="14727654" cy="109630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湖南</a:t>
            </a:r>
            <a:r>
              <a:rPr lang="en-US" altLang="zh-CN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月野生蘑菇中毒红黄绿警示</a:t>
            </a:r>
            <a:endParaRPr lang="en-US" altLang="zh-CN" sz="6354" b="1" dirty="0">
              <a:solidFill>
                <a:srgbClr val="FF0000"/>
              </a:solidFill>
              <a:latin typeface="Times New Roman" panose="02020603050405020304" pitchFamily="18" charset="0"/>
              <a:ea typeface="冬青黑体简体中文 W3" panose="020B03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6" name="直接连接符 75"/>
          <p:cNvCxnSpPr/>
          <p:nvPr/>
        </p:nvCxnSpPr>
        <p:spPr>
          <a:xfrm flipV="1">
            <a:off x="304423" y="30719069"/>
            <a:ext cx="20964988" cy="403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327229" y="6387812"/>
            <a:ext cx="209649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副标题 2"/>
          <p:cNvSpPr txBox="1">
            <a:spLocks/>
          </p:cNvSpPr>
          <p:nvPr/>
        </p:nvSpPr>
        <p:spPr>
          <a:xfrm>
            <a:off x="17565216" y="3928634"/>
            <a:ext cx="2435129" cy="954033"/>
          </a:xfrm>
          <a:prstGeom prst="rect">
            <a:avLst/>
          </a:prstGeom>
        </p:spPr>
        <p:txBody>
          <a:bodyPr vert="horz" lIns="242049" tIns="121025" rIns="242049" bIns="121025" rtlCol="0">
            <a:noAutofit/>
          </a:bodyPr>
          <a:lstStyle>
            <a:lvl1pPr marL="0" indent="0" algn="ctr" defTabSz="791962" rtl="0" eaLnBrk="1" latinLnBrk="0" hangingPunct="1">
              <a:lnSpc>
                <a:spcPct val="90000"/>
              </a:lnSpc>
              <a:spcBef>
                <a:spcPts val="866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5981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1962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943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3924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905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588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186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7847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剧 毒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285" y="1325506"/>
            <a:ext cx="3126783" cy="250536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2670" y="6633831"/>
            <a:ext cx="20299851" cy="576908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蘑界杀手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 </a:t>
            </a:r>
            <a:r>
              <a:rPr lang="en-US" altLang="zh-CN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1-2</a:t>
            </a:r>
            <a:r>
              <a:rPr lang="zh-CN" altLang="en-US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：灰花纹鹅膏和裂皮鹅膏</a:t>
            </a:r>
            <a:endParaRPr lang="en-US" altLang="zh-CN" sz="6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-1440000" algn="just">
              <a:lnSpc>
                <a:spcPct val="150000"/>
              </a:lnSpc>
            </a:pPr>
            <a:r>
              <a:rPr lang="zh-CN" altLang="en-US" sz="48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损害类型：急性肝损害型</a:t>
            </a:r>
            <a:r>
              <a:rPr lang="zh-CN" altLang="en-US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（剧毒）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-1440000" algn="just">
              <a:lnSpc>
                <a:spcPct val="150000"/>
              </a:lnSpc>
            </a:pPr>
            <a:r>
              <a:rPr lang="zh-CN" altLang="en-US" sz="48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中毒危害：</a:t>
            </a:r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我们经常长在同一片森林中，被形象地称为蘑界</a:t>
            </a:r>
            <a:r>
              <a:rPr lang="zh-CN" altLang="en-US" sz="4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黑白无常</a:t>
            </a:r>
            <a:r>
              <a:rPr lang="zh-CN" altLang="en-US" sz="4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”！</a:t>
            </a:r>
            <a:r>
              <a:rPr lang="zh-CN" altLang="en-US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我省</a:t>
            </a:r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80%</a:t>
            </a:r>
            <a:r>
              <a:rPr lang="zh-CN" altLang="en-US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的蘑菇中毒死亡事件都是由我们完成。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-1440000" algn="just">
              <a:lnSpc>
                <a:spcPct val="150000"/>
              </a:lnSpc>
            </a:pPr>
            <a:r>
              <a:rPr lang="zh-CN" altLang="en-US" sz="48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我们的特点：</a:t>
            </a:r>
            <a:r>
              <a:rPr lang="zh-CN" altLang="en-US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头上带帽（菌盖），腰间系裙（菌环），脚上穿靴（菌托）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423465" y="13955320"/>
            <a:ext cx="10209825" cy="6436696"/>
            <a:chOff x="5423465" y="13326670"/>
            <a:chExt cx="10209825" cy="6436696"/>
          </a:xfrm>
        </p:grpSpPr>
        <p:grpSp>
          <p:nvGrpSpPr>
            <p:cNvPr id="27" name="组合 26"/>
            <p:cNvGrpSpPr/>
            <p:nvPr/>
          </p:nvGrpSpPr>
          <p:grpSpPr>
            <a:xfrm>
              <a:off x="5423465" y="13326670"/>
              <a:ext cx="5798745" cy="6436696"/>
              <a:chOff x="6392518" y="17039155"/>
              <a:chExt cx="5798745" cy="6436696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9690257" y="17039155"/>
                <a:ext cx="2501006" cy="707886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4000" b="1" dirty="0">
                    <a:solidFill>
                      <a:srgbClr val="0070C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帽子</a:t>
                </a:r>
                <a:r>
                  <a:rPr lang="en-US" altLang="zh-CN" sz="4000" b="1" dirty="0">
                    <a:solidFill>
                      <a:srgbClr val="0070C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-</a:t>
                </a:r>
                <a:r>
                  <a:rPr lang="zh-CN" altLang="en-US" sz="4000" b="1" dirty="0">
                    <a:solidFill>
                      <a:srgbClr val="0070C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菌盖</a:t>
                </a:r>
                <a:endParaRPr lang="zh-CN" altLang="en-US" sz="4000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94" name="文本框 193"/>
              <p:cNvSpPr txBox="1"/>
              <p:nvPr/>
            </p:nvSpPr>
            <p:spPr>
              <a:xfrm>
                <a:off x="9632450" y="19948893"/>
                <a:ext cx="2501006" cy="707886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4000" b="1" dirty="0">
                    <a:solidFill>
                      <a:srgbClr val="0070C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裙子</a:t>
                </a:r>
                <a:r>
                  <a:rPr lang="en-US" altLang="zh-CN" sz="4000" b="1" dirty="0">
                    <a:solidFill>
                      <a:srgbClr val="0070C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-</a:t>
                </a:r>
                <a:r>
                  <a:rPr lang="zh-CN" altLang="en-US" sz="4000" b="1" dirty="0">
                    <a:solidFill>
                      <a:srgbClr val="0070C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菌环</a:t>
                </a:r>
                <a:endParaRPr lang="zh-CN" altLang="en-US" sz="4000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95" name="文本框 194"/>
              <p:cNvSpPr txBox="1"/>
              <p:nvPr/>
            </p:nvSpPr>
            <p:spPr>
              <a:xfrm>
                <a:off x="9708385" y="22767965"/>
                <a:ext cx="2481944" cy="707886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4000" b="1" dirty="0">
                    <a:solidFill>
                      <a:srgbClr val="0070C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靴子</a:t>
                </a:r>
                <a:r>
                  <a:rPr lang="en-US" altLang="zh-CN" sz="4000" b="1" dirty="0">
                    <a:solidFill>
                      <a:srgbClr val="0070C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-</a:t>
                </a:r>
                <a:r>
                  <a:rPr lang="zh-CN" altLang="en-US" sz="4000" b="1" dirty="0">
                    <a:solidFill>
                      <a:srgbClr val="0070C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菌托</a:t>
                </a:r>
                <a:endParaRPr lang="zh-CN" altLang="en-US" sz="4000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3" name="直接箭头连接符 12"/>
              <p:cNvCxnSpPr/>
              <p:nvPr/>
            </p:nvCxnSpPr>
            <p:spPr>
              <a:xfrm flipH="1">
                <a:off x="6535778" y="17405348"/>
                <a:ext cx="3204000" cy="1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接箭头连接符 208"/>
              <p:cNvCxnSpPr/>
              <p:nvPr/>
            </p:nvCxnSpPr>
            <p:spPr>
              <a:xfrm flipH="1">
                <a:off x="6421008" y="20260940"/>
                <a:ext cx="3235487" cy="53313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接箭头连接符 209"/>
              <p:cNvCxnSpPr/>
              <p:nvPr/>
            </p:nvCxnSpPr>
            <p:spPr>
              <a:xfrm flipH="1">
                <a:off x="6392518" y="23121908"/>
                <a:ext cx="3312000" cy="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直接箭头连接符 33"/>
            <p:cNvCxnSpPr/>
            <p:nvPr/>
          </p:nvCxnSpPr>
          <p:spPr>
            <a:xfrm>
              <a:off x="11221276" y="19409423"/>
              <a:ext cx="4028556" cy="353943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>
              <a:stCxn id="194" idx="3"/>
            </p:cNvCxnSpPr>
            <p:nvPr/>
          </p:nvCxnSpPr>
          <p:spPr>
            <a:xfrm flipV="1">
              <a:off x="11164403" y="14920453"/>
              <a:ext cx="4468887" cy="1669898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>
              <a:off x="11221276" y="13696924"/>
              <a:ext cx="3312000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组合 81"/>
          <p:cNvGrpSpPr/>
          <p:nvPr/>
        </p:nvGrpSpPr>
        <p:grpSpPr>
          <a:xfrm>
            <a:off x="994383" y="31023644"/>
            <a:ext cx="19114988" cy="1077218"/>
            <a:chOff x="1581862" y="30985544"/>
            <a:chExt cx="19114988" cy="1077218"/>
          </a:xfrm>
        </p:grpSpPr>
        <p:sp>
          <p:nvSpPr>
            <p:cNvPr id="84" name="文本框 83"/>
            <p:cNvSpPr txBox="1"/>
            <p:nvPr/>
          </p:nvSpPr>
          <p:spPr>
            <a:xfrm>
              <a:off x="9797441" y="30985544"/>
              <a:ext cx="77672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中国疾病预防控制中心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职业卫生与中毒控制所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8043667" y="30985544"/>
              <a:ext cx="26531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联合宣传 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2024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06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月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6858689" y="31208096"/>
              <a:ext cx="33717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湖南师范大学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581862" y="31187196"/>
              <a:ext cx="5709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湖南省疾病预防控制中心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22229" y="22189836"/>
            <a:ext cx="13504151" cy="8228250"/>
            <a:chOff x="7618738" y="21034885"/>
            <a:chExt cx="14180312" cy="8942109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54" t="6754" r="14046" b="22680"/>
            <a:stretch/>
          </p:blipFill>
          <p:spPr>
            <a:xfrm>
              <a:off x="11270393" y="21034885"/>
              <a:ext cx="10528657" cy="8942109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7618738" y="21900174"/>
              <a:ext cx="7324229" cy="83619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夏天来了，该咱们登场了！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CE8D2857-B193-62DB-878D-DCAAED4CB221}"/>
              </a:ext>
            </a:extLst>
          </p:cNvPr>
          <p:cNvSpPr txBox="1"/>
          <p:nvPr/>
        </p:nvSpPr>
        <p:spPr>
          <a:xfrm>
            <a:off x="6483363" y="4391282"/>
            <a:ext cx="9362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风险等级（</a:t>
            </a:r>
            <a:r>
              <a:rPr lang="en-US" altLang="zh-CN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Ⅰ</a:t>
            </a:r>
            <a:r>
              <a:rPr lang="zh-CN" altLang="en-US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级 风险高）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ABBBEF1-633F-28AC-360F-0666F0896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669" y="765149"/>
            <a:ext cx="451485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865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49275" y="2281223"/>
            <a:ext cx="14727654" cy="109630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湖南</a:t>
            </a:r>
            <a:r>
              <a:rPr lang="en-US" altLang="zh-CN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月野生蘑菇中毒红黄绿警示</a:t>
            </a:r>
            <a:endParaRPr lang="en-US" altLang="zh-CN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6" name="直接连接符 75"/>
          <p:cNvCxnSpPr/>
          <p:nvPr/>
        </p:nvCxnSpPr>
        <p:spPr>
          <a:xfrm flipV="1">
            <a:off x="304423" y="30719069"/>
            <a:ext cx="20964988" cy="403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327229" y="6387812"/>
            <a:ext cx="209649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副标题 2"/>
          <p:cNvSpPr txBox="1">
            <a:spLocks/>
          </p:cNvSpPr>
          <p:nvPr/>
        </p:nvSpPr>
        <p:spPr>
          <a:xfrm>
            <a:off x="17859278" y="4179275"/>
            <a:ext cx="2435129" cy="954033"/>
          </a:xfrm>
          <a:prstGeom prst="rect">
            <a:avLst/>
          </a:prstGeom>
        </p:spPr>
        <p:txBody>
          <a:bodyPr vert="horz" lIns="242049" tIns="121025" rIns="242049" bIns="121025" rtlCol="0">
            <a:noAutofit/>
          </a:bodyPr>
          <a:lstStyle>
            <a:lvl1pPr marL="0" indent="0" algn="ctr" defTabSz="791962" rtl="0" eaLnBrk="1" latinLnBrk="0" hangingPunct="1">
              <a:lnSpc>
                <a:spcPct val="90000"/>
              </a:lnSpc>
              <a:spcBef>
                <a:spcPts val="866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5981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1962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943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3924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905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588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186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7847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b="1" dirty="0">
                <a:solidFill>
                  <a:srgbClr val="00B050"/>
                </a:solidFill>
                <a:ea typeface="冬青黑体简体中文 W3" panose="020B0300000000000000" pitchFamily="34" charset="-122"/>
              </a:rPr>
              <a:t>无 毒</a:t>
            </a:r>
          </a:p>
        </p:txBody>
      </p:sp>
      <p:grpSp>
        <p:nvGrpSpPr>
          <p:cNvPr id="82" name="组合 81"/>
          <p:cNvGrpSpPr/>
          <p:nvPr/>
        </p:nvGrpSpPr>
        <p:grpSpPr>
          <a:xfrm>
            <a:off x="994383" y="31023644"/>
            <a:ext cx="19114988" cy="1077218"/>
            <a:chOff x="1581862" y="30985544"/>
            <a:chExt cx="19114988" cy="1077218"/>
          </a:xfrm>
        </p:grpSpPr>
        <p:sp>
          <p:nvSpPr>
            <p:cNvPr id="84" name="文本框 83"/>
            <p:cNvSpPr txBox="1"/>
            <p:nvPr/>
          </p:nvSpPr>
          <p:spPr>
            <a:xfrm>
              <a:off x="9797441" y="30985544"/>
              <a:ext cx="77672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ea typeface="冬青黑体简体中文 W3" panose="020B0300000000000000" pitchFamily="34" charset="-122"/>
                </a:rPr>
                <a:t>中国疾病预防控制中心</a:t>
              </a:r>
              <a:endParaRPr lang="en-US" altLang="zh-CN" sz="3200" b="1" dirty="0">
                <a:solidFill>
                  <a:srgbClr val="0070C0"/>
                </a:solidFill>
                <a:ea typeface="冬青黑体简体中文 W3" panose="020B0300000000000000" pitchFamily="34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ea typeface="冬青黑体简体中文 W3" panose="020B0300000000000000" pitchFamily="34" charset="-122"/>
                </a:rPr>
                <a:t>职业卫生与中毒控制所</a:t>
              </a:r>
              <a:endParaRPr lang="en-US" altLang="zh-CN" sz="3200" b="1" dirty="0">
                <a:solidFill>
                  <a:srgbClr val="0070C0"/>
                </a:solidFill>
                <a:ea typeface="冬青黑体简体中文 W3" panose="020B0300000000000000" pitchFamily="34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8043667" y="30985544"/>
              <a:ext cx="26531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ea typeface="冬青黑体简体中文 W3" panose="020B0300000000000000" pitchFamily="34" charset="-122"/>
                </a:rPr>
                <a:t>联合宣传 </a:t>
              </a:r>
              <a:endParaRPr lang="en-US" altLang="zh-CN" sz="3200" b="1" dirty="0">
                <a:solidFill>
                  <a:srgbClr val="0070C0"/>
                </a:solidFill>
                <a:ea typeface="冬青黑体简体中文 W3" panose="020B0300000000000000" pitchFamily="34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ea typeface="冬青黑体简体中文 W3" panose="020B0300000000000000" pitchFamily="34" charset="-122"/>
                </a:rPr>
                <a:t> </a:t>
              </a:r>
              <a:r>
                <a:rPr lang="en-US" altLang="zh-CN" sz="3200" b="1" dirty="0">
                  <a:solidFill>
                    <a:srgbClr val="0070C0"/>
                  </a:solidFill>
                  <a:ea typeface="冬青黑体简体中文 W3" panose="020B0300000000000000" pitchFamily="34" charset="-122"/>
                </a:rPr>
                <a:t>2024</a:t>
              </a:r>
              <a:r>
                <a:rPr lang="zh-CN" altLang="en-US" sz="3200" b="1" dirty="0">
                  <a:solidFill>
                    <a:srgbClr val="0070C0"/>
                  </a:solidFill>
                  <a:ea typeface="冬青黑体简体中文 W3" panose="020B0300000000000000" pitchFamily="34" charset="-122"/>
                </a:rPr>
                <a:t>年</a:t>
              </a:r>
              <a:r>
                <a:rPr lang="en-US" altLang="zh-CN" sz="3200" b="1" dirty="0">
                  <a:solidFill>
                    <a:srgbClr val="0070C0"/>
                  </a:solidFill>
                  <a:ea typeface="冬青黑体简体中文 W3" panose="020B0300000000000000" pitchFamily="34" charset="-122"/>
                </a:rPr>
                <a:t>06</a:t>
              </a:r>
              <a:r>
                <a:rPr lang="zh-CN" altLang="en-US" sz="3200" b="1" dirty="0">
                  <a:solidFill>
                    <a:srgbClr val="0070C0"/>
                  </a:solidFill>
                  <a:ea typeface="冬青黑体简体中文 W3" panose="020B0300000000000000" pitchFamily="34" charset="-122"/>
                </a:rPr>
                <a:t>月</a:t>
              </a:r>
              <a:endParaRPr lang="en-US" altLang="zh-CN" sz="3200" b="1" dirty="0">
                <a:solidFill>
                  <a:srgbClr val="0070C0"/>
                </a:solidFill>
                <a:ea typeface="冬青黑体简体中文 W3" panose="020B0300000000000000" pitchFamily="34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6858689" y="31208096"/>
              <a:ext cx="33717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ea typeface="冬青黑体简体中文 W3" panose="020B0300000000000000" pitchFamily="34" charset="-122"/>
                </a:rPr>
                <a:t>湖南师范大学</a:t>
              </a:r>
              <a:endParaRPr lang="en-US" altLang="zh-CN" sz="3200" b="1" dirty="0">
                <a:solidFill>
                  <a:srgbClr val="0070C0"/>
                </a:solidFill>
                <a:ea typeface="冬青黑体简体中文 W3" panose="020B0300000000000000" pitchFamily="34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581862" y="31187196"/>
              <a:ext cx="5709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70C0"/>
                  </a:solidFill>
                  <a:latin typeface="冬青黑体简体中文 W3" panose="020B0300000000000000" pitchFamily="34" charset="-122"/>
                  <a:ea typeface="冬青黑体简体中文 W3" panose="020B0300000000000000" pitchFamily="34" charset="-122"/>
                </a:rPr>
                <a:t>湖南省疾病预防控制中心</a:t>
              </a:r>
              <a:endParaRPr lang="en-US" altLang="zh-CN" sz="3200" b="1" dirty="0">
                <a:solidFill>
                  <a:srgbClr val="0070C0"/>
                </a:solidFill>
                <a:latin typeface="冬青黑体简体中文 W3" panose="020B0300000000000000" pitchFamily="34" charset="-122"/>
                <a:ea typeface="冬青黑体简体中文 W3" panose="020B0300000000000000" pitchFamily="34" charset="-122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CE8D2857-B193-62DB-878D-DCAAED4CB221}"/>
              </a:ext>
            </a:extLst>
          </p:cNvPr>
          <p:cNvSpPr txBox="1"/>
          <p:nvPr/>
        </p:nvSpPr>
        <p:spPr>
          <a:xfrm>
            <a:off x="6704166" y="4374129"/>
            <a:ext cx="9272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风险等级（</a:t>
            </a:r>
            <a:r>
              <a:rPr lang="en-US" altLang="zh-CN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Ⅵ </a:t>
            </a:r>
            <a:r>
              <a:rPr lang="zh-CN" alt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级 风险较低）</a:t>
            </a:r>
            <a:endParaRPr lang="zh-CN" altLang="en-US" sz="6000" dirty="0">
              <a:solidFill>
                <a:srgbClr val="00B050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728E7C1-2FF7-8B8E-53B0-CD746D881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0250" y="1855899"/>
            <a:ext cx="2544157" cy="21586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F868B22-A2EC-F757-1C69-9BCCA8FE1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83" y="1212992"/>
            <a:ext cx="4410075" cy="4448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6D969C-778C-E80F-2CAC-92051607B7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51"/>
          <a:stretch/>
        </p:blipFill>
        <p:spPr>
          <a:xfrm>
            <a:off x="8510507" y="12919949"/>
            <a:ext cx="12583841" cy="949563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1EEA0C9-F656-08A4-AF41-47553AD9A8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9"/>
          <a:stretch/>
        </p:blipFill>
        <p:spPr>
          <a:xfrm>
            <a:off x="2096987" y="21722967"/>
            <a:ext cx="12012095" cy="855353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B65E2556-8764-E0E0-0B83-01A688348A27}"/>
              </a:ext>
            </a:extLst>
          </p:cNvPr>
          <p:cNvSpPr txBox="1"/>
          <p:nvPr/>
        </p:nvSpPr>
        <p:spPr>
          <a:xfrm>
            <a:off x="15495772" y="25062863"/>
            <a:ext cx="3920832" cy="2645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靓丽乳菇  可食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FB842B8-CB9C-DF62-D316-CF10CB22265F}"/>
              </a:ext>
            </a:extLst>
          </p:cNvPr>
          <p:cNvSpPr txBox="1"/>
          <p:nvPr/>
        </p:nvSpPr>
        <p:spPr>
          <a:xfrm>
            <a:off x="1868768" y="15764014"/>
            <a:ext cx="6088295" cy="2645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红汁乳菇</a:t>
            </a:r>
            <a:endParaRPr lang="en-US" altLang="zh-CN" sz="60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可食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082B587-1123-C321-F888-F2144D41821E}"/>
              </a:ext>
            </a:extLst>
          </p:cNvPr>
          <p:cNvSpPr txBox="1"/>
          <p:nvPr/>
        </p:nvSpPr>
        <p:spPr>
          <a:xfrm>
            <a:off x="850171" y="6879855"/>
            <a:ext cx="20285180" cy="559557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红汁乳菇、靓丽乳菇：</a:t>
            </a: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俗称枞菌、松菌、寒菌、雁鹅菌、重阳菌、铜锣菌、南风菌等，属菌根菌，是与马尾松等松类树种共生的一种菌根性美味食用菌。其风味独特、营养丰富，肉质脆味鲜美，被视为山中珍品。</a:t>
            </a:r>
          </a:p>
        </p:txBody>
      </p:sp>
    </p:spTree>
    <p:extLst>
      <p:ext uri="{BB962C8B-B14F-4D97-AF65-F5344CB8AC3E}">
        <p14:creationId xmlns:p14="http://schemas.microsoft.com/office/powerpoint/2010/main" val="4294841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49275" y="2281223"/>
            <a:ext cx="14727654" cy="109630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湖南</a:t>
            </a:r>
            <a:r>
              <a:rPr lang="en-US" altLang="zh-CN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月野生蘑菇中毒红黄绿警示</a:t>
            </a:r>
            <a:endParaRPr lang="en-US" altLang="zh-CN" sz="6354" b="1" dirty="0">
              <a:solidFill>
                <a:srgbClr val="FF0000"/>
              </a:solidFill>
              <a:latin typeface="Times New Roman" panose="02020603050405020304" pitchFamily="18" charset="0"/>
              <a:ea typeface="冬青黑体简体中文 W3" panose="020B03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6" name="直接连接符 75"/>
          <p:cNvCxnSpPr/>
          <p:nvPr/>
        </p:nvCxnSpPr>
        <p:spPr>
          <a:xfrm flipV="1">
            <a:off x="317268" y="30553745"/>
            <a:ext cx="20964988" cy="403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327229" y="6387812"/>
            <a:ext cx="209649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副标题 2"/>
          <p:cNvSpPr txBox="1">
            <a:spLocks/>
          </p:cNvSpPr>
          <p:nvPr/>
        </p:nvSpPr>
        <p:spPr>
          <a:xfrm>
            <a:off x="17565216" y="3928634"/>
            <a:ext cx="2435129" cy="954033"/>
          </a:xfrm>
          <a:prstGeom prst="rect">
            <a:avLst/>
          </a:prstGeom>
        </p:spPr>
        <p:txBody>
          <a:bodyPr vert="horz" lIns="242049" tIns="121025" rIns="242049" bIns="121025" rtlCol="0">
            <a:noAutofit/>
          </a:bodyPr>
          <a:lstStyle>
            <a:lvl1pPr marL="0" indent="0" algn="ctr" defTabSz="791962" rtl="0" eaLnBrk="1" latinLnBrk="0" hangingPunct="1">
              <a:lnSpc>
                <a:spcPct val="90000"/>
              </a:lnSpc>
              <a:spcBef>
                <a:spcPts val="866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5981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1962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943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3924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905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588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186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7847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剧 毒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285" y="1325506"/>
            <a:ext cx="3126783" cy="2505364"/>
          </a:xfrm>
          <a:prstGeom prst="rect">
            <a:avLst/>
          </a:prstGeom>
        </p:spPr>
      </p:pic>
      <p:grpSp>
        <p:nvGrpSpPr>
          <p:cNvPr id="82" name="组合 81"/>
          <p:cNvGrpSpPr/>
          <p:nvPr/>
        </p:nvGrpSpPr>
        <p:grpSpPr>
          <a:xfrm>
            <a:off x="994383" y="31023644"/>
            <a:ext cx="19114988" cy="1077218"/>
            <a:chOff x="1581862" y="30985544"/>
            <a:chExt cx="19114988" cy="1077218"/>
          </a:xfrm>
        </p:grpSpPr>
        <p:sp>
          <p:nvSpPr>
            <p:cNvPr id="84" name="文本框 83"/>
            <p:cNvSpPr txBox="1"/>
            <p:nvPr/>
          </p:nvSpPr>
          <p:spPr>
            <a:xfrm>
              <a:off x="9797441" y="30985544"/>
              <a:ext cx="77672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中国疾病预防控制中心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职业卫生与中毒控制所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8043667" y="30985544"/>
              <a:ext cx="26531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联合宣传 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2024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06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月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6858689" y="31208096"/>
              <a:ext cx="33717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湖南师范大学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581862" y="31187196"/>
              <a:ext cx="5709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湖南省疾病预防控制中心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CE8D2857-B193-62DB-878D-DCAAED4CB221}"/>
              </a:ext>
            </a:extLst>
          </p:cNvPr>
          <p:cNvSpPr txBox="1"/>
          <p:nvPr/>
        </p:nvSpPr>
        <p:spPr>
          <a:xfrm>
            <a:off x="6483363" y="4391282"/>
            <a:ext cx="9362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风险等级（</a:t>
            </a:r>
            <a:r>
              <a:rPr lang="en-US" altLang="zh-CN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Ⅰ</a:t>
            </a:r>
            <a:r>
              <a:rPr lang="zh-CN" altLang="en-US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级 风险高）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E4D05D-0A95-8E24-1014-7B19615F177D}"/>
              </a:ext>
            </a:extLst>
          </p:cNvPr>
          <p:cNvSpPr txBox="1"/>
          <p:nvPr/>
        </p:nvSpPr>
        <p:spPr>
          <a:xfrm>
            <a:off x="847975" y="6880023"/>
            <a:ext cx="20353698" cy="1106629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蘑界杀手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 3</a:t>
            </a: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：肉褐鳞环柄菇</a:t>
            </a:r>
            <a:endParaRPr lang="en-US" altLang="zh-C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损害类型：急性肝损害型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（剧毒）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440000"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中毒危害：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我是名副其实的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小个子大“蘑”王 ！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也是我省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造成死亡最多的剧毒蘑菇之一。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识别要点：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我小个子，头长草（鳞片），腿长毛（鳞片），松杉树下常见到。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BCA8E6-B736-1D36-0B5E-A7698BECEF43}"/>
              </a:ext>
            </a:extLst>
          </p:cNvPr>
          <p:cNvGrpSpPr/>
          <p:nvPr/>
        </p:nvGrpSpPr>
        <p:grpSpPr>
          <a:xfrm>
            <a:off x="814848" y="18969716"/>
            <a:ext cx="20399670" cy="10501390"/>
            <a:chOff x="596196" y="11656187"/>
            <a:chExt cx="20399670" cy="10501390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5160D49C-D931-FA4F-1DC0-82BADE515F4B}"/>
                </a:ext>
              </a:extLst>
            </p:cNvPr>
            <p:cNvGrpSpPr/>
            <p:nvPr/>
          </p:nvGrpSpPr>
          <p:grpSpPr>
            <a:xfrm>
              <a:off x="596196" y="11656187"/>
              <a:ext cx="20399670" cy="10501390"/>
              <a:chOff x="596196" y="11656187"/>
              <a:chExt cx="20399670" cy="10501390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FFC34C7C-9470-881D-20A7-4776A2FBC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13" r="9284"/>
              <a:stretch/>
            </p:blipFill>
            <p:spPr>
              <a:xfrm>
                <a:off x="596196" y="11717577"/>
                <a:ext cx="11031794" cy="10440000"/>
              </a:xfrm>
              <a:prstGeom prst="rect">
                <a:avLst/>
              </a:prstGeom>
            </p:spPr>
          </p:pic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F727604B-09D1-5041-1304-44FCE6A670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198" b="8521"/>
              <a:stretch/>
            </p:blipFill>
            <p:spPr>
              <a:xfrm>
                <a:off x="11920026" y="11656187"/>
                <a:ext cx="9075840" cy="10440000"/>
              </a:xfrm>
              <a:prstGeom prst="rect">
                <a:avLst/>
              </a:prstGeom>
            </p:spPr>
          </p:pic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97B7066-D44C-8537-631E-1C24AEFE7C7D}"/>
                  </a:ext>
                </a:extLst>
              </p:cNvPr>
              <p:cNvSpPr txBox="1"/>
              <p:nvPr/>
            </p:nvSpPr>
            <p:spPr>
              <a:xfrm>
                <a:off x="13661577" y="20999674"/>
                <a:ext cx="6388287" cy="834203"/>
              </a:xfrm>
              <a:prstGeom prst="rect">
                <a:avLst/>
              </a:prstGeom>
              <a:solidFill>
                <a:srgbClr val="FFFF00"/>
              </a:solidFill>
              <a:ln w="762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00B0F0"/>
                    </a:solidFill>
                  </a:rPr>
                  <a:t>松针满地！毒菇遍野！</a:t>
                </a:r>
              </a:p>
            </p:txBody>
          </p:sp>
        </p:grp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29ACBEC-9149-2721-7170-E2E1461D8EAC}"/>
                </a:ext>
              </a:extLst>
            </p:cNvPr>
            <p:cNvSpPr txBox="1"/>
            <p:nvPr/>
          </p:nvSpPr>
          <p:spPr>
            <a:xfrm>
              <a:off x="11167111" y="12514538"/>
              <a:ext cx="1213794" cy="70788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rgbClr val="0070C0"/>
                  </a:solidFill>
                </a:rPr>
                <a:t>鳞片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6F2862B-06A9-4F21-BD76-8725E789E5E1}"/>
                </a:ext>
              </a:extLst>
            </p:cNvPr>
            <p:cNvSpPr txBox="1"/>
            <p:nvPr/>
          </p:nvSpPr>
          <p:spPr>
            <a:xfrm>
              <a:off x="11021093" y="17401924"/>
              <a:ext cx="1213794" cy="70788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rgbClr val="0070C0"/>
                  </a:solidFill>
                </a:rPr>
                <a:t>鳞片</a:t>
              </a:r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67238213-0FEA-699D-CB88-EE94750B271F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4894213" y="12868481"/>
              <a:ext cx="6272898" cy="1690753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C48FA57A-10BE-C5F2-0408-121D7C46F421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 flipV="1">
              <a:off x="8966708" y="16934056"/>
              <a:ext cx="2054385" cy="821811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BE92A7B2-D736-30BF-1428-10FB625B4F61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12234887" y="17657827"/>
              <a:ext cx="2430258" cy="9804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E731AA14-8FAF-CA79-4B75-5667F21277D8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12380905" y="12868481"/>
              <a:ext cx="2270031" cy="123097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2FB183F3-AC1D-87F6-A2AA-B5A63A3B0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69" y="765149"/>
            <a:ext cx="451485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922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49275" y="2281223"/>
            <a:ext cx="14727654" cy="109630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湖南</a:t>
            </a:r>
            <a:r>
              <a:rPr lang="en-US" altLang="zh-CN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月野生蘑菇中毒红黄绿警示</a:t>
            </a:r>
            <a:endParaRPr lang="en-US" altLang="zh-CN" sz="6354" b="1" dirty="0">
              <a:solidFill>
                <a:srgbClr val="FF0000"/>
              </a:solidFill>
              <a:latin typeface="Times New Roman" panose="02020603050405020304" pitchFamily="18" charset="0"/>
              <a:ea typeface="冬青黑体简体中文 W3" panose="020B03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6" name="直接连接符 75"/>
          <p:cNvCxnSpPr/>
          <p:nvPr/>
        </p:nvCxnSpPr>
        <p:spPr>
          <a:xfrm flipV="1">
            <a:off x="304423" y="30719069"/>
            <a:ext cx="20964988" cy="403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327229" y="6387812"/>
            <a:ext cx="209649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副标题 2"/>
          <p:cNvSpPr txBox="1">
            <a:spLocks/>
          </p:cNvSpPr>
          <p:nvPr/>
        </p:nvSpPr>
        <p:spPr>
          <a:xfrm>
            <a:off x="17565216" y="3928634"/>
            <a:ext cx="2435129" cy="954033"/>
          </a:xfrm>
          <a:prstGeom prst="rect">
            <a:avLst/>
          </a:prstGeom>
        </p:spPr>
        <p:txBody>
          <a:bodyPr vert="horz" lIns="242049" tIns="121025" rIns="242049" bIns="121025" rtlCol="0">
            <a:noAutofit/>
          </a:bodyPr>
          <a:lstStyle>
            <a:lvl1pPr marL="0" indent="0" algn="ctr" defTabSz="791962" rtl="0" eaLnBrk="1" latinLnBrk="0" hangingPunct="1">
              <a:lnSpc>
                <a:spcPct val="90000"/>
              </a:lnSpc>
              <a:spcBef>
                <a:spcPts val="866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5981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1962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943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3924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905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588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186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7847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剧 毒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285" y="1325506"/>
            <a:ext cx="3126783" cy="2505364"/>
          </a:xfrm>
          <a:prstGeom prst="rect">
            <a:avLst/>
          </a:prstGeom>
        </p:spPr>
      </p:pic>
      <p:grpSp>
        <p:nvGrpSpPr>
          <p:cNvPr id="82" name="组合 81"/>
          <p:cNvGrpSpPr/>
          <p:nvPr/>
        </p:nvGrpSpPr>
        <p:grpSpPr>
          <a:xfrm>
            <a:off x="994383" y="31023644"/>
            <a:ext cx="19114988" cy="1077218"/>
            <a:chOff x="1581862" y="30985544"/>
            <a:chExt cx="19114988" cy="1077218"/>
          </a:xfrm>
        </p:grpSpPr>
        <p:sp>
          <p:nvSpPr>
            <p:cNvPr id="84" name="文本框 83"/>
            <p:cNvSpPr txBox="1"/>
            <p:nvPr/>
          </p:nvSpPr>
          <p:spPr>
            <a:xfrm>
              <a:off x="9797441" y="30985544"/>
              <a:ext cx="77672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中国疾病预防控制中心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职业卫生与中毒控制所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8043667" y="30985544"/>
              <a:ext cx="26531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联合宣传 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2024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06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月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6858689" y="31208096"/>
              <a:ext cx="33717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湖南师范大学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581862" y="31187196"/>
              <a:ext cx="5709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湖南省疾病预防控制中心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CE8D2857-B193-62DB-878D-DCAAED4CB221}"/>
              </a:ext>
            </a:extLst>
          </p:cNvPr>
          <p:cNvSpPr txBox="1"/>
          <p:nvPr/>
        </p:nvSpPr>
        <p:spPr>
          <a:xfrm>
            <a:off x="6483363" y="4391282"/>
            <a:ext cx="9362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风险等级（</a:t>
            </a:r>
            <a:r>
              <a:rPr lang="en-US" altLang="zh-CN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Ⅱ</a:t>
            </a:r>
            <a:r>
              <a:rPr lang="zh-CN" altLang="en-US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级 风险较高）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E1E2132-57AD-C202-A74A-711B53339EDD}"/>
              </a:ext>
            </a:extLst>
          </p:cNvPr>
          <p:cNvSpPr txBox="1"/>
          <p:nvPr/>
        </p:nvSpPr>
        <p:spPr>
          <a:xfrm>
            <a:off x="657172" y="6966347"/>
            <a:ext cx="20285180" cy="1291295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蘑界杀手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 4 </a:t>
            </a: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：欧氏鹅膏</a:t>
            </a:r>
          </a:p>
          <a:p>
            <a:pPr indent="-1440000"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损害类型：急性肾衰竭型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（剧毒）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440000"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中毒危害：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我是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急性肾衰竭型蘑菇中毒中最常见的物种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endParaRPr lang="en-US" altLang="zh-C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440000"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识别要点：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我与剧毒的肝损害型鹅膏类似，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头上带帽（菌盖），腰间系裙（菌环），脚上穿靴（菌托）。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440000"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生长环境：我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生于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壳斗科林地上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或以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壳斗科和松科为主的混交林地上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3DA9F88-1403-432D-7CF9-E68FF6C74162}"/>
              </a:ext>
            </a:extLst>
          </p:cNvPr>
          <p:cNvGrpSpPr/>
          <p:nvPr/>
        </p:nvGrpSpPr>
        <p:grpSpPr>
          <a:xfrm>
            <a:off x="750114" y="20372951"/>
            <a:ext cx="20294098" cy="9000000"/>
            <a:chOff x="612672" y="12608395"/>
            <a:chExt cx="20218806" cy="9000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0A9F5E8-23FF-20C6-EC20-3178A9189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1478" y="12608395"/>
              <a:ext cx="9000000" cy="9000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DE57E76-0056-E6C7-C88D-5671E5F7D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81" r="15815"/>
            <a:stretch/>
          </p:blipFill>
          <p:spPr>
            <a:xfrm>
              <a:off x="612672" y="12608395"/>
              <a:ext cx="7750381" cy="900000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4D6568E-1C97-4566-7832-F4DCC511A3B4}"/>
                </a:ext>
              </a:extLst>
            </p:cNvPr>
            <p:cNvSpPr txBox="1"/>
            <p:nvPr/>
          </p:nvSpPr>
          <p:spPr>
            <a:xfrm>
              <a:off x="8869540" y="14918451"/>
              <a:ext cx="2391112" cy="70788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rgbClr val="0070C0"/>
                  </a:solidFill>
                </a:rPr>
                <a:t>帽子</a:t>
              </a:r>
              <a:r>
                <a:rPr lang="en-US" altLang="zh-CN" sz="4000" b="1" dirty="0">
                  <a:solidFill>
                    <a:srgbClr val="0070C0"/>
                  </a:solidFill>
                </a:rPr>
                <a:t>-</a:t>
              </a:r>
              <a:r>
                <a:rPr lang="zh-CN" altLang="en-US" sz="4000" b="1" dirty="0">
                  <a:solidFill>
                    <a:srgbClr val="0070C0"/>
                  </a:solidFill>
                </a:rPr>
                <a:t>菌盖</a:t>
              </a:r>
              <a:endParaRPr lang="zh-CN" altLang="en-US" sz="4000" dirty="0">
                <a:solidFill>
                  <a:srgbClr val="0070C0"/>
                </a:solidFill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64E4D5B8-BB43-B6D9-6C73-3026FFFAEED7}"/>
                </a:ext>
              </a:extLst>
            </p:cNvPr>
            <p:cNvSpPr txBox="1"/>
            <p:nvPr/>
          </p:nvSpPr>
          <p:spPr>
            <a:xfrm>
              <a:off x="8863581" y="16258709"/>
              <a:ext cx="2452916" cy="70788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rgbClr val="0070C0"/>
                  </a:solidFill>
                </a:rPr>
                <a:t>裙子</a:t>
              </a:r>
              <a:r>
                <a:rPr lang="en-US" altLang="zh-CN" sz="4000" b="1" dirty="0">
                  <a:solidFill>
                    <a:srgbClr val="0070C0"/>
                  </a:solidFill>
                </a:rPr>
                <a:t>-</a:t>
              </a:r>
              <a:r>
                <a:rPr lang="zh-CN" altLang="en-US" sz="4000" b="1" dirty="0">
                  <a:solidFill>
                    <a:srgbClr val="0070C0"/>
                  </a:solidFill>
                </a:rPr>
                <a:t>菌环</a:t>
              </a:r>
              <a:endParaRPr lang="zh-CN" altLang="en-US" sz="4000" dirty="0">
                <a:solidFill>
                  <a:srgbClr val="0070C0"/>
                </a:solidFill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4727C16-94ED-773E-C003-8C368167FEDA}"/>
                </a:ext>
              </a:extLst>
            </p:cNvPr>
            <p:cNvSpPr txBox="1"/>
            <p:nvPr/>
          </p:nvSpPr>
          <p:spPr>
            <a:xfrm>
              <a:off x="8739332" y="18436047"/>
              <a:ext cx="2481944" cy="70788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rgbClr val="0070C0"/>
                  </a:solidFill>
                </a:rPr>
                <a:t>靴子</a:t>
              </a:r>
              <a:r>
                <a:rPr lang="en-US" altLang="zh-CN" sz="4000" b="1" dirty="0">
                  <a:solidFill>
                    <a:srgbClr val="0070C0"/>
                  </a:solidFill>
                </a:rPr>
                <a:t>-</a:t>
              </a:r>
              <a:r>
                <a:rPr lang="zh-CN" altLang="en-US" sz="4000" b="1" dirty="0">
                  <a:solidFill>
                    <a:srgbClr val="0070C0"/>
                  </a:solidFill>
                </a:rPr>
                <a:t>菌托</a:t>
              </a:r>
              <a:endParaRPr lang="zh-CN" altLang="en-US" sz="4000" dirty="0">
                <a:solidFill>
                  <a:srgbClr val="0070C0"/>
                </a:solidFill>
              </a:endParaRPr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34F7A65F-B268-70A7-A401-A3F16B03760A}"/>
                </a:ext>
              </a:extLst>
            </p:cNvPr>
            <p:cNvCxnSpPr/>
            <p:nvPr/>
          </p:nvCxnSpPr>
          <p:spPr>
            <a:xfrm flipH="1">
              <a:off x="6464315" y="18820031"/>
              <a:ext cx="2304000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7FAB92C6-FC71-2D90-D7BB-37764E8C8A34}"/>
                </a:ext>
              </a:extLst>
            </p:cNvPr>
            <p:cNvCxnSpPr/>
            <p:nvPr/>
          </p:nvCxnSpPr>
          <p:spPr>
            <a:xfrm>
              <a:off x="11221276" y="18760493"/>
              <a:ext cx="2581810" cy="659621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3BC0F993-5882-3B17-EEC7-0CE02F2C5A5A}"/>
                </a:ext>
              </a:extLst>
            </p:cNvPr>
            <p:cNvCxnSpPr/>
            <p:nvPr/>
          </p:nvCxnSpPr>
          <p:spPr>
            <a:xfrm>
              <a:off x="11327011" y="16644411"/>
              <a:ext cx="2196000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B421BBCA-826A-16BB-F699-EEB91BFEE71E}"/>
                </a:ext>
              </a:extLst>
            </p:cNvPr>
            <p:cNvCxnSpPr/>
            <p:nvPr/>
          </p:nvCxnSpPr>
          <p:spPr>
            <a:xfrm>
              <a:off x="11407796" y="15272394"/>
              <a:ext cx="1512000" cy="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D65B799-B8BF-02CB-26BE-26EF64D81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69" y="765149"/>
            <a:ext cx="451485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89183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49275" y="2281223"/>
            <a:ext cx="14727654" cy="109630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湖南</a:t>
            </a:r>
            <a:r>
              <a:rPr lang="en-US" altLang="zh-CN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月野生蘑菇中毒红黄绿警示</a:t>
            </a:r>
            <a:endParaRPr lang="en-US" altLang="zh-CN" sz="6354" b="1" dirty="0">
              <a:solidFill>
                <a:srgbClr val="FF0000"/>
              </a:solidFill>
              <a:latin typeface="Times New Roman" panose="02020603050405020304" pitchFamily="18" charset="0"/>
              <a:ea typeface="冬青黑体简体中文 W3" panose="020B03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6" name="直接连接符 75"/>
          <p:cNvCxnSpPr/>
          <p:nvPr/>
        </p:nvCxnSpPr>
        <p:spPr>
          <a:xfrm flipV="1">
            <a:off x="304423" y="30719069"/>
            <a:ext cx="20964988" cy="403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327229" y="6387812"/>
            <a:ext cx="209649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副标题 2"/>
          <p:cNvSpPr txBox="1">
            <a:spLocks/>
          </p:cNvSpPr>
          <p:nvPr/>
        </p:nvSpPr>
        <p:spPr>
          <a:xfrm>
            <a:off x="17565216" y="3928634"/>
            <a:ext cx="2435129" cy="954033"/>
          </a:xfrm>
          <a:prstGeom prst="rect">
            <a:avLst/>
          </a:prstGeom>
        </p:spPr>
        <p:txBody>
          <a:bodyPr vert="horz" lIns="242049" tIns="121025" rIns="242049" bIns="121025" rtlCol="0">
            <a:noAutofit/>
          </a:bodyPr>
          <a:lstStyle>
            <a:lvl1pPr marL="0" indent="0" algn="ctr" defTabSz="791962" rtl="0" eaLnBrk="1" latinLnBrk="0" hangingPunct="1">
              <a:lnSpc>
                <a:spcPct val="90000"/>
              </a:lnSpc>
              <a:spcBef>
                <a:spcPts val="866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5981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1962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943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3924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905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588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186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7847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剧 毒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285" y="1325506"/>
            <a:ext cx="3126783" cy="2505364"/>
          </a:xfrm>
          <a:prstGeom prst="rect">
            <a:avLst/>
          </a:prstGeom>
        </p:spPr>
      </p:pic>
      <p:grpSp>
        <p:nvGrpSpPr>
          <p:cNvPr id="82" name="组合 81"/>
          <p:cNvGrpSpPr/>
          <p:nvPr/>
        </p:nvGrpSpPr>
        <p:grpSpPr>
          <a:xfrm>
            <a:off x="994383" y="31023644"/>
            <a:ext cx="19114988" cy="1077218"/>
            <a:chOff x="1581862" y="30985544"/>
            <a:chExt cx="19114988" cy="1077218"/>
          </a:xfrm>
        </p:grpSpPr>
        <p:sp>
          <p:nvSpPr>
            <p:cNvPr id="84" name="文本框 83"/>
            <p:cNvSpPr txBox="1"/>
            <p:nvPr/>
          </p:nvSpPr>
          <p:spPr>
            <a:xfrm>
              <a:off x="9797441" y="30985544"/>
              <a:ext cx="77672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中国疾病预防控制中心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职业卫生与中毒控制所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8043667" y="30985544"/>
              <a:ext cx="26531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联合宣传 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2024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06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月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6858689" y="31208096"/>
              <a:ext cx="33717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湖南师范大学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581862" y="31187196"/>
              <a:ext cx="5709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湖南省疾病预防控制中心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CE8D2857-B193-62DB-878D-DCAAED4CB221}"/>
              </a:ext>
            </a:extLst>
          </p:cNvPr>
          <p:cNvSpPr txBox="1"/>
          <p:nvPr/>
        </p:nvSpPr>
        <p:spPr>
          <a:xfrm>
            <a:off x="6483363" y="4391282"/>
            <a:ext cx="98963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风险等级（</a:t>
            </a:r>
            <a:r>
              <a:rPr lang="en-US" altLang="zh-CN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Ⅱ</a:t>
            </a:r>
            <a:r>
              <a:rPr lang="zh-CN" altLang="en-US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级 风险较高）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FF41E4-C487-15BD-F835-1F98F1D8A081}"/>
              </a:ext>
            </a:extLst>
          </p:cNvPr>
          <p:cNvSpPr txBox="1"/>
          <p:nvPr/>
        </p:nvSpPr>
        <p:spPr>
          <a:xfrm>
            <a:off x="649837" y="7060519"/>
            <a:ext cx="20299851" cy="1106629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蘑界杀手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 5</a:t>
            </a: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 假褐云斑鹅膏</a:t>
            </a:r>
          </a:p>
          <a:p>
            <a:pPr indent="-1440000"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损害类型：急性肾衰竭型，伴有心肌损伤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（剧毒）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440000"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识别要点：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我与剧毒的肝损害型鹅膏类似，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头上带帽（菌盖），腰间系裙（菌环），脚上穿靴（菌托）。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440000"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生长环境：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我常生于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壳斗科林地上或以壳斗科和松科为主的混交林地上</a:t>
            </a: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52ED72E-8240-7E49-DEA8-E553711311A2}"/>
              </a:ext>
            </a:extLst>
          </p:cNvPr>
          <p:cNvGrpSpPr/>
          <p:nvPr/>
        </p:nvGrpSpPr>
        <p:grpSpPr>
          <a:xfrm>
            <a:off x="659798" y="19260101"/>
            <a:ext cx="20299850" cy="10478100"/>
            <a:chOff x="650770" y="11559279"/>
            <a:chExt cx="20299850" cy="104781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87319AF-7E2D-4747-CED9-D140E3C2D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1" t="14204" r="20299"/>
            <a:stretch/>
          </p:blipFill>
          <p:spPr>
            <a:xfrm>
              <a:off x="15582900" y="11559279"/>
              <a:ext cx="5367720" cy="10440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F21F10A-3921-D267-754C-1BEAE999B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7" t="19521" r="10840" b="6466"/>
            <a:stretch/>
          </p:blipFill>
          <p:spPr>
            <a:xfrm>
              <a:off x="650770" y="11597379"/>
              <a:ext cx="12833385" cy="10440000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35D47C7-DFA4-42D8-B58C-B1A0BF28C59A}"/>
                </a:ext>
              </a:extLst>
            </p:cNvPr>
            <p:cNvGrpSpPr/>
            <p:nvPr/>
          </p:nvGrpSpPr>
          <p:grpSpPr>
            <a:xfrm>
              <a:off x="11460843" y="13110562"/>
              <a:ext cx="6522357" cy="7201218"/>
              <a:chOff x="6383195" y="11704353"/>
              <a:chExt cx="6522357" cy="7201218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id="{7EAE4450-9BCC-93D7-12F1-10E9D314E1EC}"/>
                  </a:ext>
                </a:extLst>
              </p:cNvPr>
              <p:cNvGrpSpPr/>
              <p:nvPr/>
            </p:nvGrpSpPr>
            <p:grpSpPr>
              <a:xfrm>
                <a:off x="6383195" y="11704353"/>
                <a:ext cx="4487600" cy="7201218"/>
                <a:chOff x="7352248" y="15416838"/>
                <a:chExt cx="4487600" cy="7201218"/>
              </a:xfrm>
            </p:grpSpPr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E6ECD30D-A08B-F5DA-EE76-C70DB0D2A9A5}"/>
                    </a:ext>
                  </a:extLst>
                </p:cNvPr>
                <p:cNvSpPr txBox="1"/>
                <p:nvPr/>
              </p:nvSpPr>
              <p:spPr>
                <a:xfrm>
                  <a:off x="9425974" y="15416838"/>
                  <a:ext cx="2400016" cy="707886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70C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4000" b="1" dirty="0">
                      <a:solidFill>
                        <a:srgbClr val="0070C0"/>
                      </a:solidFill>
                    </a:rPr>
                    <a:t>帽子</a:t>
                  </a:r>
                  <a:r>
                    <a:rPr lang="en-US" altLang="zh-CN" sz="4000" b="1" dirty="0">
                      <a:solidFill>
                        <a:srgbClr val="0070C0"/>
                      </a:solidFill>
                    </a:rPr>
                    <a:t>-</a:t>
                  </a:r>
                  <a:r>
                    <a:rPr lang="zh-CN" altLang="en-US" sz="4000" b="1" dirty="0">
                      <a:solidFill>
                        <a:srgbClr val="0070C0"/>
                      </a:solidFill>
                    </a:rPr>
                    <a:t>菌盖</a:t>
                  </a:r>
                  <a:endParaRPr lang="zh-CN" altLang="en-US" sz="40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D365424B-F5E6-B14C-CAC4-D242DD5BC38D}"/>
                    </a:ext>
                  </a:extLst>
                </p:cNvPr>
                <p:cNvSpPr txBox="1"/>
                <p:nvPr/>
              </p:nvSpPr>
              <p:spPr>
                <a:xfrm>
                  <a:off x="9339130" y="18283269"/>
                  <a:ext cx="2452916" cy="707886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70C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4000" b="1" dirty="0">
                      <a:solidFill>
                        <a:srgbClr val="0070C0"/>
                      </a:solidFill>
                    </a:rPr>
                    <a:t>裙子</a:t>
                  </a:r>
                  <a:r>
                    <a:rPr lang="en-US" altLang="zh-CN" sz="4000" b="1" dirty="0">
                      <a:solidFill>
                        <a:srgbClr val="0070C0"/>
                      </a:solidFill>
                    </a:rPr>
                    <a:t>-</a:t>
                  </a:r>
                  <a:r>
                    <a:rPr lang="zh-CN" altLang="en-US" sz="4000" b="1" dirty="0">
                      <a:solidFill>
                        <a:srgbClr val="0070C0"/>
                      </a:solidFill>
                    </a:rPr>
                    <a:t>菌环</a:t>
                  </a:r>
                  <a:endParaRPr lang="zh-CN" altLang="en-US" sz="40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5990D9F2-535D-02DC-3613-CDCDB2091612}"/>
                    </a:ext>
                  </a:extLst>
                </p:cNvPr>
                <p:cNvSpPr txBox="1"/>
                <p:nvPr/>
              </p:nvSpPr>
              <p:spPr>
                <a:xfrm>
                  <a:off x="9357904" y="21910170"/>
                  <a:ext cx="2481944" cy="707886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70C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4000" b="1" dirty="0">
                      <a:solidFill>
                        <a:srgbClr val="0070C0"/>
                      </a:solidFill>
                    </a:rPr>
                    <a:t>靴子</a:t>
                  </a:r>
                  <a:r>
                    <a:rPr lang="en-US" altLang="zh-CN" sz="4000" b="1" dirty="0">
                      <a:solidFill>
                        <a:srgbClr val="0070C0"/>
                      </a:solidFill>
                    </a:rPr>
                    <a:t>-</a:t>
                  </a:r>
                  <a:r>
                    <a:rPr lang="zh-CN" altLang="en-US" sz="4000" b="1" dirty="0">
                      <a:solidFill>
                        <a:srgbClr val="0070C0"/>
                      </a:solidFill>
                    </a:rPr>
                    <a:t>菌托</a:t>
                  </a:r>
                  <a:endParaRPr lang="zh-CN" altLang="en-US" sz="4000" dirty="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16" name="直接箭头连接符 15">
                  <a:extLst>
                    <a:ext uri="{FF2B5EF4-FFF2-40B4-BE49-F238E27FC236}">
                      <a16:creationId xmlns:a16="http://schemas.microsoft.com/office/drawing/2014/main" id="{39BCF565-646D-D370-2544-03985741E32B}"/>
                    </a:ext>
                  </a:extLst>
                </p:cNvPr>
                <p:cNvCxnSpPr/>
                <p:nvPr/>
              </p:nvCxnSpPr>
              <p:spPr>
                <a:xfrm flipH="1">
                  <a:off x="7571889" y="15783031"/>
                  <a:ext cx="1837489" cy="341693"/>
                </a:xfrm>
                <a:prstGeom prst="straightConnector1">
                  <a:avLst/>
                </a:prstGeom>
                <a:ln w="5715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箭头连接符 16">
                  <a:extLst>
                    <a:ext uri="{FF2B5EF4-FFF2-40B4-BE49-F238E27FC236}">
                      <a16:creationId xmlns:a16="http://schemas.microsoft.com/office/drawing/2014/main" id="{8899E6DE-F320-4EDF-5471-2573D85B9DAB}"/>
                    </a:ext>
                  </a:extLst>
                </p:cNvPr>
                <p:cNvCxnSpPr/>
                <p:nvPr/>
              </p:nvCxnSpPr>
              <p:spPr>
                <a:xfrm flipH="1" flipV="1">
                  <a:off x="7571889" y="17473705"/>
                  <a:ext cx="1767242" cy="1190575"/>
                </a:xfrm>
                <a:prstGeom prst="straightConnector1">
                  <a:avLst/>
                </a:prstGeom>
                <a:ln w="5715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箭头连接符 17">
                  <a:extLst>
                    <a:ext uri="{FF2B5EF4-FFF2-40B4-BE49-F238E27FC236}">
                      <a16:creationId xmlns:a16="http://schemas.microsoft.com/office/drawing/2014/main" id="{D14CDA23-7BCA-11E0-327D-D9F2657D167D}"/>
                    </a:ext>
                  </a:extLst>
                </p:cNvPr>
                <p:cNvCxnSpPr/>
                <p:nvPr/>
              </p:nvCxnSpPr>
              <p:spPr>
                <a:xfrm flipH="1" flipV="1">
                  <a:off x="7352248" y="21465133"/>
                  <a:ext cx="2001938" cy="798981"/>
                </a:xfrm>
                <a:prstGeom prst="straightConnector1">
                  <a:avLst/>
                </a:prstGeom>
                <a:ln w="5715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直接箭头连接符 9">
                <a:extLst>
                  <a:ext uri="{FF2B5EF4-FFF2-40B4-BE49-F238E27FC236}">
                    <a16:creationId xmlns:a16="http://schemas.microsoft.com/office/drawing/2014/main" id="{068EC993-DB1F-A90D-2231-07D3C50ED99B}"/>
                  </a:ext>
                </a:extLst>
              </p:cNvPr>
              <p:cNvCxnSpPr/>
              <p:nvPr/>
            </p:nvCxnSpPr>
            <p:spPr>
              <a:xfrm flipV="1">
                <a:off x="10870795" y="15278670"/>
                <a:ext cx="2034757" cy="3198665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箭头连接符 10">
                <a:extLst>
                  <a:ext uri="{FF2B5EF4-FFF2-40B4-BE49-F238E27FC236}">
                    <a16:creationId xmlns:a16="http://schemas.microsoft.com/office/drawing/2014/main" id="{007985C1-51CE-5F7F-35F6-41AF6F9D90A5}"/>
                  </a:ext>
                </a:extLst>
              </p:cNvPr>
              <p:cNvCxnSpPr/>
              <p:nvPr/>
            </p:nvCxnSpPr>
            <p:spPr>
              <a:xfrm>
                <a:off x="10916476" y="12074607"/>
                <a:ext cx="1152000" cy="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12AA606-212C-5B82-2FFF-8E5B1A757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69" y="765149"/>
            <a:ext cx="451485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1087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49275" y="2281223"/>
            <a:ext cx="14727654" cy="109630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湖南</a:t>
            </a:r>
            <a:r>
              <a:rPr lang="en-US" altLang="zh-CN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月野生蘑菇中毒红黄绿警示</a:t>
            </a:r>
            <a:endParaRPr lang="en-US" altLang="zh-CN" sz="6354" b="1" dirty="0">
              <a:solidFill>
                <a:srgbClr val="FF0000"/>
              </a:solidFill>
              <a:latin typeface="Times New Roman" panose="02020603050405020304" pitchFamily="18" charset="0"/>
              <a:ea typeface="冬青黑体简体中文 W3" panose="020B03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6" name="直接连接符 75"/>
          <p:cNvCxnSpPr/>
          <p:nvPr/>
        </p:nvCxnSpPr>
        <p:spPr>
          <a:xfrm flipV="1">
            <a:off x="304423" y="30719069"/>
            <a:ext cx="20964988" cy="403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327229" y="6387812"/>
            <a:ext cx="209649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副标题 2"/>
          <p:cNvSpPr txBox="1">
            <a:spLocks/>
          </p:cNvSpPr>
          <p:nvPr/>
        </p:nvSpPr>
        <p:spPr>
          <a:xfrm>
            <a:off x="17565216" y="3928634"/>
            <a:ext cx="2435129" cy="954033"/>
          </a:xfrm>
          <a:prstGeom prst="rect">
            <a:avLst/>
          </a:prstGeom>
        </p:spPr>
        <p:txBody>
          <a:bodyPr vert="horz" lIns="242049" tIns="121025" rIns="242049" bIns="121025" rtlCol="0">
            <a:noAutofit/>
          </a:bodyPr>
          <a:lstStyle>
            <a:lvl1pPr marL="0" indent="0" algn="ctr" defTabSz="791962" rtl="0" eaLnBrk="1" latinLnBrk="0" hangingPunct="1">
              <a:lnSpc>
                <a:spcPct val="90000"/>
              </a:lnSpc>
              <a:spcBef>
                <a:spcPts val="866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5981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1962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943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3924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905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588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186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7847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剧 毒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285" y="1325506"/>
            <a:ext cx="3126783" cy="2505364"/>
          </a:xfrm>
          <a:prstGeom prst="rect">
            <a:avLst/>
          </a:prstGeom>
        </p:spPr>
      </p:pic>
      <p:grpSp>
        <p:nvGrpSpPr>
          <p:cNvPr id="82" name="组合 81"/>
          <p:cNvGrpSpPr/>
          <p:nvPr/>
        </p:nvGrpSpPr>
        <p:grpSpPr>
          <a:xfrm>
            <a:off x="994383" y="31023644"/>
            <a:ext cx="19114988" cy="1077218"/>
            <a:chOff x="1581862" y="30985544"/>
            <a:chExt cx="19114988" cy="1077218"/>
          </a:xfrm>
        </p:grpSpPr>
        <p:sp>
          <p:nvSpPr>
            <p:cNvPr id="84" name="文本框 83"/>
            <p:cNvSpPr txBox="1"/>
            <p:nvPr/>
          </p:nvSpPr>
          <p:spPr>
            <a:xfrm>
              <a:off x="9797441" y="30985544"/>
              <a:ext cx="77672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中国疾病预防控制中心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职业卫生与中毒控制所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8043667" y="30985544"/>
              <a:ext cx="26531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联合宣传 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2024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06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月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6858689" y="31208096"/>
              <a:ext cx="33717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湖南师范大学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581862" y="31187196"/>
              <a:ext cx="5709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湖南省疾病预防控制中心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CE8D2857-B193-62DB-878D-DCAAED4CB221}"/>
              </a:ext>
            </a:extLst>
          </p:cNvPr>
          <p:cNvSpPr txBox="1"/>
          <p:nvPr/>
        </p:nvSpPr>
        <p:spPr>
          <a:xfrm>
            <a:off x="6483362" y="4391282"/>
            <a:ext cx="98168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风险等级（</a:t>
            </a:r>
            <a:r>
              <a:rPr lang="en-US" altLang="zh-CN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Ⅱ</a:t>
            </a:r>
            <a:r>
              <a:rPr lang="zh-CN" altLang="en-US" sz="6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级 风险较高）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F000EC0-1D9E-EAA7-2573-81EA457086A5}"/>
              </a:ext>
            </a:extLst>
          </p:cNvPr>
          <p:cNvSpPr txBox="1"/>
          <p:nvPr/>
        </p:nvSpPr>
        <p:spPr>
          <a:xfrm>
            <a:off x="914975" y="7006634"/>
            <a:ext cx="20299851" cy="1252054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蘑界</a:t>
            </a: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杀手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 6</a:t>
            </a: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 拟卵盖鹅膏</a:t>
            </a:r>
            <a:endParaRPr lang="en-US" altLang="zh-C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440000" algn="just">
              <a:lnSpc>
                <a:spcPct val="15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损害类型：急性肾衰竭型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（剧毒）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440000" algn="just">
              <a:lnSpc>
                <a:spcPct val="15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中毒危害：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我是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急性肾衰竭型蘑菇中毒中最常见的物种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440000" algn="just">
              <a:lnSpc>
                <a:spcPct val="15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识别要点：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菌盖和菌柄基部被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淡黄色至赭色、膜状或破布状的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大块菌幕残余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菌盖边缘常悬垂白色至米色絮状物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，菌盖和菌柄表面密被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白色至米黄色粉末状鳞片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zh-CN" sz="6000" dirty="0"/>
              <a:t>膜质菌环上位，易破碎消失。</a:t>
            </a:r>
            <a:endParaRPr lang="en-US" altLang="zh-CN" sz="6000" dirty="0"/>
          </a:p>
          <a:p>
            <a:pPr indent="-1440000" algn="just">
              <a:lnSpc>
                <a:spcPct val="15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生长环境：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我常生于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松科、壳斗科林地上或以松科和壳斗科为主的混交林地上</a:t>
            </a: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6EB384A-11B7-A019-3512-02BE9FA2C207}"/>
              </a:ext>
            </a:extLst>
          </p:cNvPr>
          <p:cNvGrpSpPr/>
          <p:nvPr/>
        </p:nvGrpSpPr>
        <p:grpSpPr>
          <a:xfrm>
            <a:off x="659798" y="20020152"/>
            <a:ext cx="20299850" cy="10097913"/>
            <a:chOff x="1327355" y="12512433"/>
            <a:chExt cx="20289330" cy="1009791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3316BA9-F0D4-BAE6-D20A-BBF679E79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2"/>
            <a:stretch/>
          </p:blipFill>
          <p:spPr>
            <a:xfrm>
              <a:off x="1327355" y="12530346"/>
              <a:ext cx="7458209" cy="10080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0804BF1-322B-162D-41AE-EA131DD55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96"/>
            <a:stretch/>
          </p:blipFill>
          <p:spPr>
            <a:xfrm>
              <a:off x="9276795" y="12512433"/>
              <a:ext cx="12339890" cy="10080000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9D9A4F2-D61F-CACA-8874-5176C88DA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69" y="765149"/>
            <a:ext cx="451485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3544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49275" y="2281223"/>
            <a:ext cx="14727654" cy="109630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湖南</a:t>
            </a:r>
            <a:r>
              <a:rPr lang="en-US" altLang="zh-CN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月野生蘑菇中毒红黄绿警示</a:t>
            </a:r>
            <a:endParaRPr lang="en-US" altLang="zh-CN" sz="6354" b="1" dirty="0">
              <a:solidFill>
                <a:srgbClr val="FF0000"/>
              </a:solidFill>
              <a:latin typeface="Times New Roman" panose="02020603050405020304" pitchFamily="18" charset="0"/>
              <a:ea typeface="冬青黑体简体中文 W3" panose="020B03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6" name="直接连接符 75"/>
          <p:cNvCxnSpPr/>
          <p:nvPr/>
        </p:nvCxnSpPr>
        <p:spPr>
          <a:xfrm flipV="1">
            <a:off x="304423" y="30719069"/>
            <a:ext cx="20964988" cy="403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327229" y="6387812"/>
            <a:ext cx="209649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副标题 2"/>
          <p:cNvSpPr txBox="1">
            <a:spLocks/>
          </p:cNvSpPr>
          <p:nvPr/>
        </p:nvSpPr>
        <p:spPr>
          <a:xfrm>
            <a:off x="17565216" y="3928634"/>
            <a:ext cx="2435129" cy="954033"/>
          </a:xfrm>
          <a:prstGeom prst="rect">
            <a:avLst/>
          </a:prstGeom>
        </p:spPr>
        <p:txBody>
          <a:bodyPr vert="horz" lIns="242049" tIns="121025" rIns="242049" bIns="121025" rtlCol="0">
            <a:noAutofit/>
          </a:bodyPr>
          <a:lstStyle>
            <a:lvl1pPr marL="0" indent="0" algn="ctr" defTabSz="791962" rtl="0" eaLnBrk="1" latinLnBrk="0" hangingPunct="1">
              <a:lnSpc>
                <a:spcPct val="90000"/>
              </a:lnSpc>
              <a:spcBef>
                <a:spcPts val="866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5981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1962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943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3924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905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588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186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7847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 毒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285" y="1325506"/>
            <a:ext cx="3126783" cy="2505364"/>
          </a:xfrm>
          <a:prstGeom prst="rect">
            <a:avLst/>
          </a:prstGeom>
        </p:spPr>
      </p:pic>
      <p:grpSp>
        <p:nvGrpSpPr>
          <p:cNvPr id="82" name="组合 81"/>
          <p:cNvGrpSpPr/>
          <p:nvPr/>
        </p:nvGrpSpPr>
        <p:grpSpPr>
          <a:xfrm>
            <a:off x="994383" y="31023644"/>
            <a:ext cx="19114988" cy="1077218"/>
            <a:chOff x="1581862" y="30985544"/>
            <a:chExt cx="19114988" cy="1077218"/>
          </a:xfrm>
        </p:grpSpPr>
        <p:sp>
          <p:nvSpPr>
            <p:cNvPr id="84" name="文本框 83"/>
            <p:cNvSpPr txBox="1"/>
            <p:nvPr/>
          </p:nvSpPr>
          <p:spPr>
            <a:xfrm>
              <a:off x="9797441" y="30985544"/>
              <a:ext cx="77672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中国疾病预防控制中心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职业卫生与中毒控制所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8043667" y="30985544"/>
              <a:ext cx="26531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联合宣传 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2024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06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月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6858689" y="31208096"/>
              <a:ext cx="33717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湖南师范大学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581862" y="31187196"/>
              <a:ext cx="5709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湖南省疾病预防控制中心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45DC3356-D872-4D32-7D4C-348A406E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30" y="1011054"/>
            <a:ext cx="4476750" cy="453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E2D0E47-EC66-3C3E-5634-AB8775EAB076}"/>
              </a:ext>
            </a:extLst>
          </p:cNvPr>
          <p:cNvSpPr txBox="1"/>
          <p:nvPr/>
        </p:nvSpPr>
        <p:spPr>
          <a:xfrm>
            <a:off x="6483362" y="4391282"/>
            <a:ext cx="98168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F6A32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风险等级（</a:t>
            </a:r>
            <a:r>
              <a:rPr lang="en-US" altLang="zh-CN" sz="6000" b="1" dirty="0">
                <a:solidFill>
                  <a:srgbClr val="F6A32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Ⅱ</a:t>
            </a:r>
            <a:r>
              <a:rPr lang="zh-CN" altLang="en-US" sz="6000" b="1" dirty="0">
                <a:solidFill>
                  <a:srgbClr val="F6A32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级 风险较高）</a:t>
            </a:r>
            <a:endParaRPr lang="zh-CN" altLang="en-US" sz="6000" dirty="0">
              <a:solidFill>
                <a:srgbClr val="F6A32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4A25E27-DBF4-0BCE-6691-BF3394C0C0D5}"/>
              </a:ext>
            </a:extLst>
          </p:cNvPr>
          <p:cNvSpPr txBox="1"/>
          <p:nvPr/>
        </p:nvSpPr>
        <p:spPr>
          <a:xfrm>
            <a:off x="644361" y="7074070"/>
            <a:ext cx="20285180" cy="1291295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蘑界杀手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 7</a:t>
            </a: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：大青褶伞 （青褶伞、铅绿褶菇）</a:t>
            </a:r>
            <a:endParaRPr lang="en-US" altLang="zh-C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损害类型：胃肠炎型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（有毒）</a:t>
            </a:r>
            <a:endParaRPr lang="en-US" altLang="zh-C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中毒危害：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我省中毒事件中最常见的毒蘑菇！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识别要点：我中等大小至大型，菌盖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被褐色鳞片</a:t>
            </a: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菌褶成熟后铅绿色</a:t>
            </a: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，菌柄上部具一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类似戒指的菌环</a:t>
            </a: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生长环境：我生长于草坪上、菜地里、路边草地荒地、锯末堆上，甚至是垃圾堆旁，是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离人群最近的毒蘑菇！！！</a:t>
            </a:r>
            <a:endParaRPr lang="en-US" altLang="zh-CN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63DD5A8-6756-1EBF-2F6D-26FC653661C7}"/>
              </a:ext>
            </a:extLst>
          </p:cNvPr>
          <p:cNvGrpSpPr/>
          <p:nvPr/>
        </p:nvGrpSpPr>
        <p:grpSpPr>
          <a:xfrm>
            <a:off x="618742" y="21148857"/>
            <a:ext cx="20310799" cy="8674964"/>
            <a:chOff x="572914" y="12607598"/>
            <a:chExt cx="20350606" cy="8674964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51C17C5-3145-4680-A76D-D293219A191E}"/>
                </a:ext>
              </a:extLst>
            </p:cNvPr>
            <p:cNvGrpSpPr/>
            <p:nvPr/>
          </p:nvGrpSpPr>
          <p:grpSpPr>
            <a:xfrm>
              <a:off x="572914" y="12607598"/>
              <a:ext cx="20350606" cy="8674964"/>
              <a:chOff x="572914" y="12607598"/>
              <a:chExt cx="20350606" cy="8674964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FA265D26-34E0-134A-A387-CFFF79DF1A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61026" y="12607598"/>
                <a:ext cx="10862494" cy="8674964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A0503620-5943-5D60-403D-4E83FF4E62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2914" y="12618837"/>
                <a:ext cx="9249517" cy="8663725"/>
              </a:xfrm>
              <a:prstGeom prst="rect">
                <a:avLst/>
              </a:prstGeom>
            </p:spPr>
          </p:pic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C64FBF9-3084-748B-02C7-78538399A996}"/>
                  </a:ext>
                </a:extLst>
              </p:cNvPr>
              <p:cNvSpPr txBox="1"/>
              <p:nvPr/>
            </p:nvSpPr>
            <p:spPr>
              <a:xfrm>
                <a:off x="8148490" y="13126022"/>
                <a:ext cx="3789250" cy="132343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algn="ctr">
                  <a:defRPr sz="4000" b="1">
                    <a:solidFill>
                      <a:srgbClr val="0070C0"/>
                    </a:solidFill>
                  </a:defRPr>
                </a:lvl1pPr>
              </a:lstStyle>
              <a:p>
                <a:r>
                  <a:rPr lang="zh-CN" altLang="en-US" dirty="0"/>
                  <a:t>菌褶幼时白色，</a:t>
                </a:r>
                <a:endParaRPr lang="en-US" altLang="zh-CN" dirty="0"/>
              </a:p>
              <a:p>
                <a:r>
                  <a:rPr lang="zh-CN" altLang="en-US" dirty="0"/>
                  <a:t>成熟后变为绿色</a:t>
                </a:r>
              </a:p>
            </p:txBody>
          </p:sp>
          <p:cxnSp>
            <p:nvCxnSpPr>
              <p:cNvPr id="14" name="直接箭头连接符 13">
                <a:extLst>
                  <a:ext uri="{FF2B5EF4-FFF2-40B4-BE49-F238E27FC236}">
                    <a16:creationId xmlns:a16="http://schemas.microsoft.com/office/drawing/2014/main" id="{1C03C7F7-C1EB-4EA5-B919-FD75C50CE225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>
                <a:off x="10043115" y="14449461"/>
                <a:ext cx="1026095" cy="1058143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28BD848C-DAF7-0CB6-160F-B5170DCE40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07248" y="14449461"/>
                <a:ext cx="1218619" cy="2729014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5532CB7-4E0A-E86E-0901-AFE797DC4C34}"/>
                </a:ext>
              </a:extLst>
            </p:cNvPr>
            <p:cNvSpPr txBox="1"/>
            <p:nvPr/>
          </p:nvSpPr>
          <p:spPr>
            <a:xfrm>
              <a:off x="8881694" y="19689439"/>
              <a:ext cx="2759405" cy="70788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4000" b="1">
                  <a:solidFill>
                    <a:srgbClr val="0070C0"/>
                  </a:solidFill>
                </a:defRPr>
              </a:lvl1pPr>
            </a:lstStyle>
            <a:p>
              <a:r>
                <a:rPr lang="zh-CN" altLang="en-US" dirty="0"/>
                <a:t>戒指状菌环</a:t>
              </a:r>
            </a:p>
          </p:txBody>
        </p: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1F76112D-A6C6-AB65-4FE6-3EA5663F2CF5}"/>
                </a:ext>
              </a:extLst>
            </p:cNvPr>
            <p:cNvCxnSpPr/>
            <p:nvPr/>
          </p:nvCxnSpPr>
          <p:spPr>
            <a:xfrm flipV="1">
              <a:off x="10306050" y="16960424"/>
              <a:ext cx="2123377" cy="274309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19E8D4BD-2A59-B12F-3298-87326DC669CC}"/>
                </a:ext>
              </a:extLst>
            </p:cNvPr>
            <p:cNvCxnSpPr/>
            <p:nvPr/>
          </p:nvCxnSpPr>
          <p:spPr>
            <a:xfrm flipH="1" flipV="1">
              <a:off x="7611961" y="18105333"/>
              <a:ext cx="2027287" cy="1598183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0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49275" y="2281223"/>
            <a:ext cx="14727654" cy="109630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湖南</a:t>
            </a:r>
            <a:r>
              <a:rPr lang="en-US" altLang="zh-CN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月野生蘑菇中毒红黄绿警示</a:t>
            </a:r>
            <a:endParaRPr lang="en-US" altLang="zh-CN" sz="6354" b="1" dirty="0">
              <a:solidFill>
                <a:srgbClr val="FF0000"/>
              </a:solidFill>
              <a:latin typeface="Times New Roman" panose="02020603050405020304" pitchFamily="18" charset="0"/>
              <a:ea typeface="冬青黑体简体中文 W3" panose="020B03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6" name="直接连接符 75"/>
          <p:cNvCxnSpPr/>
          <p:nvPr/>
        </p:nvCxnSpPr>
        <p:spPr>
          <a:xfrm flipV="1">
            <a:off x="304423" y="30719069"/>
            <a:ext cx="20964988" cy="403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327229" y="6387812"/>
            <a:ext cx="209649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副标题 2"/>
          <p:cNvSpPr txBox="1">
            <a:spLocks/>
          </p:cNvSpPr>
          <p:nvPr/>
        </p:nvSpPr>
        <p:spPr>
          <a:xfrm>
            <a:off x="17565216" y="3928634"/>
            <a:ext cx="2435129" cy="954033"/>
          </a:xfrm>
          <a:prstGeom prst="rect">
            <a:avLst/>
          </a:prstGeom>
        </p:spPr>
        <p:txBody>
          <a:bodyPr vert="horz" lIns="242049" tIns="121025" rIns="242049" bIns="121025" rtlCol="0">
            <a:noAutofit/>
          </a:bodyPr>
          <a:lstStyle>
            <a:lvl1pPr marL="0" indent="0" algn="ctr" defTabSz="791962" rtl="0" eaLnBrk="1" latinLnBrk="0" hangingPunct="1">
              <a:lnSpc>
                <a:spcPct val="90000"/>
              </a:lnSpc>
              <a:spcBef>
                <a:spcPts val="866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5981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1962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943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3924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905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588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186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7847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 毒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285" y="1325506"/>
            <a:ext cx="3126783" cy="2505364"/>
          </a:xfrm>
          <a:prstGeom prst="rect">
            <a:avLst/>
          </a:prstGeom>
        </p:spPr>
      </p:pic>
      <p:grpSp>
        <p:nvGrpSpPr>
          <p:cNvPr id="82" name="组合 81"/>
          <p:cNvGrpSpPr/>
          <p:nvPr/>
        </p:nvGrpSpPr>
        <p:grpSpPr>
          <a:xfrm>
            <a:off x="994383" y="31023644"/>
            <a:ext cx="19114988" cy="1077218"/>
            <a:chOff x="1581862" y="30985544"/>
            <a:chExt cx="19114988" cy="1077218"/>
          </a:xfrm>
        </p:grpSpPr>
        <p:sp>
          <p:nvSpPr>
            <p:cNvPr id="84" name="文本框 83"/>
            <p:cNvSpPr txBox="1"/>
            <p:nvPr/>
          </p:nvSpPr>
          <p:spPr>
            <a:xfrm>
              <a:off x="9797441" y="30985544"/>
              <a:ext cx="77672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中国疾病预防控制中心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职业卫生与中毒控制所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8043667" y="30985544"/>
              <a:ext cx="26531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联合宣传 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2024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06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月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6858689" y="31208096"/>
              <a:ext cx="33717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湖南师范大学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581862" y="31187196"/>
              <a:ext cx="5709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湖南省疾病预防控制中心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45DC3356-D872-4D32-7D4C-348A406E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30" y="1011054"/>
            <a:ext cx="4476750" cy="453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E2D0E47-EC66-3C3E-5634-AB8775EAB076}"/>
              </a:ext>
            </a:extLst>
          </p:cNvPr>
          <p:cNvSpPr txBox="1"/>
          <p:nvPr/>
        </p:nvSpPr>
        <p:spPr>
          <a:xfrm>
            <a:off x="6483362" y="4391282"/>
            <a:ext cx="98168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F6A32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风险等级（</a:t>
            </a:r>
            <a:r>
              <a:rPr lang="en-US" altLang="zh-CN" sz="6000" b="1" dirty="0">
                <a:solidFill>
                  <a:srgbClr val="F6A32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Ⅱ</a:t>
            </a:r>
            <a:r>
              <a:rPr lang="zh-CN" altLang="en-US" sz="6000" b="1" dirty="0">
                <a:solidFill>
                  <a:srgbClr val="F6A32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级 风险较高）</a:t>
            </a:r>
            <a:endParaRPr lang="zh-CN" altLang="en-US" sz="6000" dirty="0">
              <a:solidFill>
                <a:srgbClr val="F6A32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B2F93F7-3F1C-7DAC-B87A-61208A9FA669}"/>
              </a:ext>
            </a:extLst>
          </p:cNvPr>
          <p:cNvSpPr txBox="1"/>
          <p:nvPr/>
        </p:nvSpPr>
        <p:spPr>
          <a:xfrm>
            <a:off x="727605" y="6851314"/>
            <a:ext cx="20285180" cy="92196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蘑界杀手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 8</a:t>
            </a: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：日本红菇复合群</a:t>
            </a:r>
            <a:endParaRPr lang="en-US" altLang="zh-C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损害类型：胃肠炎型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（有毒）</a:t>
            </a:r>
            <a:endParaRPr lang="en-US" altLang="zh-C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中毒危害：我是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我省中毒事件中最常见的毒蘑菇！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识别要点：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白蘑菇，小短腿，盖下凹，褶密排</a:t>
            </a: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生长环境：我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生长于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阔叶树、针叶树或针阔混交林地上</a:t>
            </a: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196028D-368E-5AAD-1D2C-675A6DDA6752}"/>
              </a:ext>
            </a:extLst>
          </p:cNvPr>
          <p:cNvGrpSpPr/>
          <p:nvPr/>
        </p:nvGrpSpPr>
        <p:grpSpPr>
          <a:xfrm>
            <a:off x="723849" y="19997031"/>
            <a:ext cx="11094721" cy="10025373"/>
            <a:chOff x="943896" y="13626771"/>
            <a:chExt cx="11094721" cy="10080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54AD4E7-B85F-F14C-3F32-8BB9976C81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4" r="9581"/>
            <a:stretch/>
          </p:blipFill>
          <p:spPr>
            <a:xfrm>
              <a:off x="943896" y="13626771"/>
              <a:ext cx="11094721" cy="1008000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A22E9D4-9DBF-D692-6617-745D382B82E0}"/>
                </a:ext>
              </a:extLst>
            </p:cNvPr>
            <p:cNvSpPr txBox="1"/>
            <p:nvPr/>
          </p:nvSpPr>
          <p:spPr>
            <a:xfrm>
              <a:off x="4659665" y="22323085"/>
              <a:ext cx="3663182" cy="928361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5400" b="1" dirty="0"/>
                <a:t>假日本红菇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4041DB6B-74D8-CC69-1913-6A51BBB9EF9A}"/>
              </a:ext>
            </a:extLst>
          </p:cNvPr>
          <p:cNvGrpSpPr/>
          <p:nvPr/>
        </p:nvGrpSpPr>
        <p:grpSpPr>
          <a:xfrm>
            <a:off x="12116434" y="19997032"/>
            <a:ext cx="8896351" cy="10037502"/>
            <a:chOff x="12001500" y="13661718"/>
            <a:chExt cx="8896351" cy="1075446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7F19F43-7058-A2D1-F9C4-EA1BD3636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8"/>
            <a:stretch/>
          </p:blipFill>
          <p:spPr>
            <a:xfrm>
              <a:off x="12001500" y="13661718"/>
              <a:ext cx="8896351" cy="1075446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992AE3E9-84CE-6CDA-7F04-C35DA1A04250}"/>
                </a:ext>
              </a:extLst>
            </p:cNvPr>
            <p:cNvSpPr txBox="1"/>
            <p:nvPr/>
          </p:nvSpPr>
          <p:spPr>
            <a:xfrm>
              <a:off x="17590596" y="23058978"/>
              <a:ext cx="2967479" cy="989282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5400" b="1" dirty="0"/>
                <a:t>变黄红菇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B7E2DC8-CC25-023D-781A-0DA81CF8C1B2}"/>
              </a:ext>
            </a:extLst>
          </p:cNvPr>
          <p:cNvGrpSpPr/>
          <p:nvPr/>
        </p:nvGrpSpPr>
        <p:grpSpPr>
          <a:xfrm>
            <a:off x="6271209" y="16478223"/>
            <a:ext cx="9718542" cy="5640713"/>
            <a:chOff x="11179309" y="24822222"/>
            <a:chExt cx="9718542" cy="564071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FE58EE0-11BA-DA07-F785-18A8589D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9309" y="24822222"/>
              <a:ext cx="9718542" cy="5640713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2AF801-EAF0-1D46-3428-1D62C8DDED0B}"/>
                </a:ext>
              </a:extLst>
            </p:cNvPr>
            <p:cNvSpPr txBox="1"/>
            <p:nvPr/>
          </p:nvSpPr>
          <p:spPr>
            <a:xfrm>
              <a:off x="17590595" y="25182644"/>
              <a:ext cx="2967479" cy="923330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5400" b="1" dirty="0"/>
                <a:t>短孢红菇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6772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49275" y="2281223"/>
            <a:ext cx="14727654" cy="109630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湖南</a:t>
            </a:r>
            <a:r>
              <a:rPr lang="en-US" altLang="zh-CN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月野生蘑菇中毒红黄绿警示</a:t>
            </a:r>
            <a:endParaRPr lang="en-US" altLang="zh-CN" sz="6354" b="1" dirty="0">
              <a:solidFill>
                <a:srgbClr val="FF0000"/>
              </a:solidFill>
              <a:latin typeface="Times New Roman" panose="02020603050405020304" pitchFamily="18" charset="0"/>
              <a:ea typeface="冬青黑体简体中文 W3" panose="020B03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6" name="直接连接符 75"/>
          <p:cNvCxnSpPr/>
          <p:nvPr/>
        </p:nvCxnSpPr>
        <p:spPr>
          <a:xfrm flipV="1">
            <a:off x="304423" y="30719069"/>
            <a:ext cx="20964988" cy="403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327229" y="6387812"/>
            <a:ext cx="209649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副标题 2"/>
          <p:cNvSpPr txBox="1">
            <a:spLocks/>
          </p:cNvSpPr>
          <p:nvPr/>
        </p:nvSpPr>
        <p:spPr>
          <a:xfrm>
            <a:off x="17565216" y="3928634"/>
            <a:ext cx="2435129" cy="954033"/>
          </a:xfrm>
          <a:prstGeom prst="rect">
            <a:avLst/>
          </a:prstGeom>
        </p:spPr>
        <p:txBody>
          <a:bodyPr vert="horz" lIns="242049" tIns="121025" rIns="242049" bIns="121025" rtlCol="0">
            <a:noAutofit/>
          </a:bodyPr>
          <a:lstStyle>
            <a:lvl1pPr marL="0" indent="0" algn="ctr" defTabSz="791962" rtl="0" eaLnBrk="1" latinLnBrk="0" hangingPunct="1">
              <a:lnSpc>
                <a:spcPct val="90000"/>
              </a:lnSpc>
              <a:spcBef>
                <a:spcPts val="866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5981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1962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943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3924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905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588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186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7847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 毒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285" y="1325506"/>
            <a:ext cx="3126783" cy="2505364"/>
          </a:xfrm>
          <a:prstGeom prst="rect">
            <a:avLst/>
          </a:prstGeom>
        </p:spPr>
      </p:pic>
      <p:grpSp>
        <p:nvGrpSpPr>
          <p:cNvPr id="82" name="组合 81"/>
          <p:cNvGrpSpPr/>
          <p:nvPr/>
        </p:nvGrpSpPr>
        <p:grpSpPr>
          <a:xfrm>
            <a:off x="994383" y="31023644"/>
            <a:ext cx="19114988" cy="1077218"/>
            <a:chOff x="1581862" y="30985544"/>
            <a:chExt cx="19114988" cy="1077218"/>
          </a:xfrm>
        </p:grpSpPr>
        <p:sp>
          <p:nvSpPr>
            <p:cNvPr id="84" name="文本框 83"/>
            <p:cNvSpPr txBox="1"/>
            <p:nvPr/>
          </p:nvSpPr>
          <p:spPr>
            <a:xfrm>
              <a:off x="9797441" y="30985544"/>
              <a:ext cx="77672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中国疾病预防控制中心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职业卫生与中毒控制所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8043667" y="30985544"/>
              <a:ext cx="26531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联合宣传 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2024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06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月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6858689" y="31208096"/>
              <a:ext cx="33717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湖南师范大学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581862" y="31187196"/>
              <a:ext cx="5709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湖南省疾病预防控制中心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45DC3356-D872-4D32-7D4C-348A406E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30" y="1011054"/>
            <a:ext cx="4476750" cy="453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E2D0E47-EC66-3C3E-5634-AB8775EAB076}"/>
              </a:ext>
            </a:extLst>
          </p:cNvPr>
          <p:cNvSpPr txBox="1"/>
          <p:nvPr/>
        </p:nvSpPr>
        <p:spPr>
          <a:xfrm>
            <a:off x="6483362" y="4391282"/>
            <a:ext cx="98168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F6A32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风险等级（</a:t>
            </a:r>
            <a:r>
              <a:rPr lang="en-US" altLang="zh-CN" sz="6000" b="1" dirty="0">
                <a:solidFill>
                  <a:srgbClr val="F6A32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Ⅱ</a:t>
            </a:r>
            <a:r>
              <a:rPr lang="zh-CN" altLang="en-US" sz="6000" b="1" dirty="0">
                <a:solidFill>
                  <a:srgbClr val="F6A32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级 风险较高）</a:t>
            </a:r>
            <a:endParaRPr lang="zh-CN" altLang="en-US" sz="6000" dirty="0">
              <a:solidFill>
                <a:srgbClr val="F6A32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4292340-08CC-2391-E666-AC077A11D9B5}"/>
              </a:ext>
            </a:extLst>
          </p:cNvPr>
          <p:cNvSpPr txBox="1"/>
          <p:nvPr/>
        </p:nvSpPr>
        <p:spPr>
          <a:xfrm>
            <a:off x="657863" y="6891071"/>
            <a:ext cx="20285180" cy="836556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蘑界杀手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 9</a:t>
            </a: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：近江粉褶菌</a:t>
            </a:r>
            <a:endParaRPr lang="en-US" altLang="zh-C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损害类型：胃肠炎型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（有毒）</a:t>
            </a:r>
            <a:endParaRPr lang="en-US" altLang="zh-C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中毒危害：我是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我省中毒事件中最常见的毒蘑菇！</a:t>
            </a:r>
            <a:endParaRPr lang="en-US" altLang="zh-C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识别要点：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小个子，戴斗笠，黄褐色，有细纹，褶粉红，细长腿</a:t>
            </a: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生长环境：我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常生于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竹林或其他林中地上</a:t>
            </a:r>
            <a:r>
              <a:rPr lang="zh-CN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DEC169B-16B4-6897-A8C7-5B42D83BC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60" y="16896348"/>
            <a:ext cx="10835215" cy="133466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7C3B1DB-25D4-8256-1834-876EB1A857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3" t="10041" r="19997"/>
          <a:stretch/>
        </p:blipFill>
        <p:spPr>
          <a:xfrm>
            <a:off x="11891509" y="16896348"/>
            <a:ext cx="9067800" cy="133466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AFDD93-BA6F-8446-67B0-23DDB8BBD0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23516" r="15684"/>
          <a:stretch/>
        </p:blipFill>
        <p:spPr>
          <a:xfrm>
            <a:off x="9320057" y="21739049"/>
            <a:ext cx="4969108" cy="720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04691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849275" y="2281223"/>
            <a:ext cx="14727654" cy="109630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湖南</a:t>
            </a:r>
            <a:r>
              <a:rPr lang="en-US" altLang="zh-CN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6354" b="1" dirty="0">
                <a:solidFill>
                  <a:srgbClr val="FF0000"/>
                </a:solidFill>
                <a:latin typeface="Times New Roman" panose="02020603050405020304" pitchFamily="18" charset="0"/>
                <a:ea typeface="冬青黑体简体中文 W3" panose="020B0300000000000000" pitchFamily="34" charset="-122"/>
                <a:cs typeface="Times New Roman" panose="02020603050405020304" pitchFamily="18" charset="0"/>
              </a:rPr>
              <a:t>月野生蘑菇中毒红黄绿警示</a:t>
            </a:r>
            <a:endParaRPr lang="en-US" altLang="zh-CN" sz="6354" b="1" dirty="0">
              <a:solidFill>
                <a:srgbClr val="FF0000"/>
              </a:solidFill>
              <a:latin typeface="Times New Roman" panose="02020603050405020304" pitchFamily="18" charset="0"/>
              <a:ea typeface="冬青黑体简体中文 W3" panose="020B03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76" name="直接连接符 75"/>
          <p:cNvCxnSpPr/>
          <p:nvPr/>
        </p:nvCxnSpPr>
        <p:spPr>
          <a:xfrm flipV="1">
            <a:off x="304423" y="30719069"/>
            <a:ext cx="20964988" cy="403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>
            <a:off x="327229" y="6387812"/>
            <a:ext cx="209649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副标题 2"/>
          <p:cNvSpPr txBox="1">
            <a:spLocks/>
          </p:cNvSpPr>
          <p:nvPr/>
        </p:nvSpPr>
        <p:spPr>
          <a:xfrm>
            <a:off x="17565216" y="3928634"/>
            <a:ext cx="2435129" cy="954033"/>
          </a:xfrm>
          <a:prstGeom prst="rect">
            <a:avLst/>
          </a:prstGeom>
        </p:spPr>
        <p:txBody>
          <a:bodyPr vert="horz" lIns="242049" tIns="121025" rIns="242049" bIns="121025" rtlCol="0">
            <a:noAutofit/>
          </a:bodyPr>
          <a:lstStyle>
            <a:lvl1pPr marL="0" indent="0" algn="ctr" defTabSz="791962" rtl="0" eaLnBrk="1" latinLnBrk="0" hangingPunct="1">
              <a:lnSpc>
                <a:spcPct val="90000"/>
              </a:lnSpc>
              <a:spcBef>
                <a:spcPts val="866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5981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1962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55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943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3924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905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588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1866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67847" indent="0" algn="ctr" defTabSz="791962" rtl="0" eaLnBrk="1" latinLnBrk="0" hangingPunct="1">
              <a:lnSpc>
                <a:spcPct val="90000"/>
              </a:lnSpc>
              <a:spcBef>
                <a:spcPts val="433"/>
              </a:spcBef>
              <a:buFont typeface="Arial" panose="020B0604020202020204" pitchFamily="34" charset="0"/>
              <a:buNone/>
              <a:defRPr sz="13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 毒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285" y="1325506"/>
            <a:ext cx="3126783" cy="2505364"/>
          </a:xfrm>
          <a:prstGeom prst="rect">
            <a:avLst/>
          </a:prstGeom>
        </p:spPr>
      </p:pic>
      <p:grpSp>
        <p:nvGrpSpPr>
          <p:cNvPr id="82" name="组合 81"/>
          <p:cNvGrpSpPr/>
          <p:nvPr/>
        </p:nvGrpSpPr>
        <p:grpSpPr>
          <a:xfrm>
            <a:off x="994383" y="31023644"/>
            <a:ext cx="19114988" cy="1077218"/>
            <a:chOff x="1581862" y="30985544"/>
            <a:chExt cx="19114988" cy="1077218"/>
          </a:xfrm>
        </p:grpSpPr>
        <p:sp>
          <p:nvSpPr>
            <p:cNvPr id="84" name="文本框 83"/>
            <p:cNvSpPr txBox="1"/>
            <p:nvPr/>
          </p:nvSpPr>
          <p:spPr>
            <a:xfrm>
              <a:off x="9797441" y="30985544"/>
              <a:ext cx="77672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中国疾病预防控制中心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职业卫生与中毒控制所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8043667" y="30985544"/>
              <a:ext cx="26531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联合宣传 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2024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</a:t>
              </a:r>
              <a:r>
                <a:rPr lang="en-US" altLang="zh-CN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06</a:t>
              </a:r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月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6858689" y="31208096"/>
              <a:ext cx="33717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湖南师范大学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581862" y="31187196"/>
              <a:ext cx="5709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0070C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湖南省疾病预防控制中心</a:t>
              </a:r>
              <a:endParaRPr lang="en-US" altLang="zh-CN" sz="32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45DC3356-D872-4D32-7D4C-348A406E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30" y="1011054"/>
            <a:ext cx="4476750" cy="453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E2D0E47-EC66-3C3E-5634-AB8775EAB076}"/>
              </a:ext>
            </a:extLst>
          </p:cNvPr>
          <p:cNvSpPr txBox="1"/>
          <p:nvPr/>
        </p:nvSpPr>
        <p:spPr>
          <a:xfrm>
            <a:off x="6483362" y="4391282"/>
            <a:ext cx="98168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F6A32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风险等级（</a:t>
            </a:r>
            <a:r>
              <a:rPr lang="en-US" altLang="zh-CN" sz="6000" b="1" dirty="0">
                <a:solidFill>
                  <a:srgbClr val="F6A32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Ⅱ</a:t>
            </a:r>
            <a:r>
              <a:rPr lang="zh-CN" altLang="en-US" sz="6000" b="1" dirty="0">
                <a:solidFill>
                  <a:srgbClr val="F6A32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级 风险较高）</a:t>
            </a:r>
            <a:endParaRPr lang="zh-CN" altLang="en-US" sz="6000" dirty="0">
              <a:solidFill>
                <a:srgbClr val="F6A32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7045212-C60F-6D6C-D8D5-43F428F31FB2}"/>
              </a:ext>
            </a:extLst>
          </p:cNvPr>
          <p:cNvSpPr txBox="1"/>
          <p:nvPr/>
        </p:nvSpPr>
        <p:spPr>
          <a:xfrm>
            <a:off x="850171" y="6959369"/>
            <a:ext cx="20285180" cy="836556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蘑界杀手</a:t>
            </a: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 10</a:t>
            </a:r>
            <a:r>
              <a: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 含异噁唑衍生物类毒素的鹅膏</a:t>
            </a:r>
            <a:endParaRPr lang="en-US" altLang="zh-C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主要包括球基鹅膏、残托鹅膏有环变型、环鳞鹅膏、土红鹅膏、小豹斑鹅膏、小毒蝇鹅膏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损害类型：神经精神型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（有毒）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识别要点：我有鹅膏菌特点，另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菌盖被鳞片，菌柄具菌环，基部膨大</a:t>
            </a:r>
            <a:r>
              <a:rPr lang="zh-CN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8863919-F2EA-92CD-D7B0-C1E94E9E39E3}"/>
              </a:ext>
            </a:extLst>
          </p:cNvPr>
          <p:cNvGrpSpPr/>
          <p:nvPr/>
        </p:nvGrpSpPr>
        <p:grpSpPr>
          <a:xfrm>
            <a:off x="612671" y="15679643"/>
            <a:ext cx="8327326" cy="7200000"/>
            <a:chOff x="612671" y="15062980"/>
            <a:chExt cx="8327326" cy="7200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BFD6A92-54F4-1ED0-E36A-832CEA7FD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1" t="13490" r="6097"/>
            <a:stretch/>
          </p:blipFill>
          <p:spPr>
            <a:xfrm>
              <a:off x="612671" y="15062980"/>
              <a:ext cx="8327326" cy="720000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77D682A-C101-0C0C-A206-77ED510162C2}"/>
                </a:ext>
              </a:extLst>
            </p:cNvPr>
            <p:cNvSpPr txBox="1"/>
            <p:nvPr/>
          </p:nvSpPr>
          <p:spPr>
            <a:xfrm>
              <a:off x="5691713" y="15361198"/>
              <a:ext cx="2967479" cy="923330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5400" b="1" dirty="0"/>
                <a:t>球基鹅膏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69E5841-A8DC-9B70-A000-4E3E5D36BDD0}"/>
              </a:ext>
            </a:extLst>
          </p:cNvPr>
          <p:cNvGrpSpPr/>
          <p:nvPr/>
        </p:nvGrpSpPr>
        <p:grpSpPr>
          <a:xfrm>
            <a:off x="9171231" y="15685348"/>
            <a:ext cx="5916381" cy="7200000"/>
            <a:chOff x="9258310" y="15062980"/>
            <a:chExt cx="5968761" cy="72000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C79B589-15C2-B3A7-6B63-152F542B4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3" r="23572"/>
            <a:stretch/>
          </p:blipFill>
          <p:spPr>
            <a:xfrm>
              <a:off x="9258310" y="15062980"/>
              <a:ext cx="5968761" cy="7200000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ACCE6CC-5631-36C9-2A0B-3FB5F1795EE5}"/>
                </a:ext>
              </a:extLst>
            </p:cNvPr>
            <p:cNvSpPr txBox="1"/>
            <p:nvPr/>
          </p:nvSpPr>
          <p:spPr>
            <a:xfrm>
              <a:off x="9464863" y="20220420"/>
              <a:ext cx="3262209" cy="1754326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5400" b="1" dirty="0"/>
                <a:t>残托鹅膏</a:t>
              </a:r>
              <a:endParaRPr lang="en-US" altLang="zh-CN" sz="5400" b="1" dirty="0"/>
            </a:p>
            <a:p>
              <a:r>
                <a:rPr lang="zh-CN" altLang="en-US" sz="5400" b="1" dirty="0"/>
                <a:t>有环变型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47527EA-BD19-2477-C082-972852A6E261}"/>
              </a:ext>
            </a:extLst>
          </p:cNvPr>
          <p:cNvGrpSpPr/>
          <p:nvPr/>
        </p:nvGrpSpPr>
        <p:grpSpPr>
          <a:xfrm>
            <a:off x="6495416" y="23059908"/>
            <a:ext cx="7772400" cy="7200000"/>
            <a:chOff x="7467600" y="22881604"/>
            <a:chExt cx="7772400" cy="7200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AC89B9B-BBA3-E250-0C1F-D48AF006A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6" r="11065"/>
            <a:stretch/>
          </p:blipFill>
          <p:spPr>
            <a:xfrm>
              <a:off x="7467600" y="22881604"/>
              <a:ext cx="7772400" cy="7200000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7389BC7-8C2F-2AA3-CDFA-27805230F34F}"/>
                </a:ext>
              </a:extLst>
            </p:cNvPr>
            <p:cNvSpPr txBox="1"/>
            <p:nvPr/>
          </p:nvSpPr>
          <p:spPr>
            <a:xfrm>
              <a:off x="7730621" y="28833748"/>
              <a:ext cx="3663182" cy="923330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5400" b="1" dirty="0"/>
                <a:t>小豹斑鹅膏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7C7622F-745A-9673-884B-1D5EAA708F22}"/>
              </a:ext>
            </a:extLst>
          </p:cNvPr>
          <p:cNvGrpSpPr/>
          <p:nvPr/>
        </p:nvGrpSpPr>
        <p:grpSpPr>
          <a:xfrm>
            <a:off x="15318833" y="15674738"/>
            <a:ext cx="5548542" cy="7200000"/>
            <a:chOff x="15600747" y="14925280"/>
            <a:chExt cx="5304728" cy="7200000"/>
          </a:xfrm>
        </p:grpSpPr>
        <p:pic>
          <p:nvPicPr>
            <p:cNvPr id="17" name="图片 1">
              <a:extLst>
                <a:ext uri="{FF2B5EF4-FFF2-40B4-BE49-F238E27FC236}">
                  <a16:creationId xmlns:a16="http://schemas.microsoft.com/office/drawing/2014/main" id="{A0E629F1-EDB0-9F20-8814-00E9BD089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7" t="13335" r="20844" b="21658"/>
            <a:stretch/>
          </p:blipFill>
          <p:spPr bwMode="auto">
            <a:xfrm>
              <a:off x="15600747" y="14925280"/>
              <a:ext cx="5304728" cy="72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53B6B67-C64A-CD0F-6DDE-EB866BA93F26}"/>
                </a:ext>
              </a:extLst>
            </p:cNvPr>
            <p:cNvSpPr txBox="1"/>
            <p:nvPr/>
          </p:nvSpPr>
          <p:spPr>
            <a:xfrm>
              <a:off x="17808189" y="21005006"/>
              <a:ext cx="2837082" cy="923330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5400" b="1" dirty="0"/>
                <a:t>环鳞鹅膏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1BE4000-B505-C481-B397-2975129683FA}"/>
              </a:ext>
            </a:extLst>
          </p:cNvPr>
          <p:cNvGrpSpPr/>
          <p:nvPr/>
        </p:nvGrpSpPr>
        <p:grpSpPr>
          <a:xfrm>
            <a:off x="612671" y="23059908"/>
            <a:ext cx="5639660" cy="7200000"/>
            <a:chOff x="563762" y="22874563"/>
            <a:chExt cx="5639660" cy="720000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E1CBB95-B1FE-4F82-0691-4049A8329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2" y="22874563"/>
              <a:ext cx="5639660" cy="720000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4517EDA-37BD-5081-7B55-7A3804339DFC}"/>
                </a:ext>
              </a:extLst>
            </p:cNvPr>
            <p:cNvSpPr txBox="1"/>
            <p:nvPr/>
          </p:nvSpPr>
          <p:spPr>
            <a:xfrm>
              <a:off x="886093" y="28859458"/>
              <a:ext cx="2967479" cy="923330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zh-CN" altLang="en-US" sz="5400" b="1" dirty="0"/>
                <a:t>土红鹅膏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3E332A4-817C-9106-AC96-9686471EF69A}"/>
              </a:ext>
            </a:extLst>
          </p:cNvPr>
          <p:cNvGrpSpPr/>
          <p:nvPr/>
        </p:nvGrpSpPr>
        <p:grpSpPr>
          <a:xfrm>
            <a:off x="14496445" y="23076942"/>
            <a:ext cx="6370930" cy="7182966"/>
            <a:chOff x="14688151" y="22791424"/>
            <a:chExt cx="6247324" cy="7200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C927A66C-EB26-9FD1-DD81-7A3EE54AAD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61" r="5863"/>
            <a:stretch/>
          </p:blipFill>
          <p:spPr>
            <a:xfrm>
              <a:off x="14688151" y="22791424"/>
              <a:ext cx="6247324" cy="7200000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D5EFE62-E9DB-0810-D612-E4B63A5BD661}"/>
                </a:ext>
              </a:extLst>
            </p:cNvPr>
            <p:cNvSpPr txBox="1"/>
            <p:nvPr/>
          </p:nvSpPr>
          <p:spPr>
            <a:xfrm>
              <a:off x="17060241" y="28780266"/>
              <a:ext cx="3592111" cy="925520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5400" b="1" dirty="0"/>
                <a:t>小毒蝇鹅膏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7693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4516</TotalTime>
  <Words>1387</Words>
  <Application>Microsoft Office PowerPoint</Application>
  <PresentationFormat>自定义</PresentationFormat>
  <Paragraphs>163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7" baseType="lpstr">
      <vt:lpstr>冬青黑体简体中文 W3</vt:lpstr>
      <vt:lpstr>黑体</vt:lpstr>
      <vt:lpstr>Arial</vt:lpstr>
      <vt:lpstr>Calibri</vt:lpstr>
      <vt:lpstr>Calibri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孙健</dc:creator>
  <cp:lastModifiedBy>梁进军</cp:lastModifiedBy>
  <cp:revision>344</cp:revision>
  <dcterms:created xsi:type="dcterms:W3CDTF">2018-05-23T05:18:06Z</dcterms:created>
  <dcterms:modified xsi:type="dcterms:W3CDTF">2024-06-21T06:41:59Z</dcterms:modified>
</cp:coreProperties>
</file>